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7" r:id="rId2"/>
    <p:sldId id="266" r:id="rId3"/>
    <p:sldId id="267" r:id="rId4"/>
    <p:sldId id="259" r:id="rId5"/>
    <p:sldId id="269" r:id="rId6"/>
    <p:sldId id="270" r:id="rId7"/>
    <p:sldId id="271" r:id="rId8"/>
    <p:sldId id="273" r:id="rId9"/>
    <p:sldId id="265" r:id="rId10"/>
    <p:sldId id="274" r:id="rId11"/>
    <p:sldId id="275" r:id="rId12"/>
    <p:sldId id="276" r:id="rId13"/>
    <p:sldId id="277" r:id="rId14"/>
    <p:sldId id="278" r:id="rId15"/>
    <p:sldId id="279" r:id="rId16"/>
    <p:sldId id="280" r:id="rId17"/>
    <p:sldId id="281" r:id="rId18"/>
    <p:sldId id="282" r:id="rId19"/>
    <p:sldId id="283" r:id="rId20"/>
    <p:sldId id="263" r:id="rId21"/>
    <p:sldId id="285" r:id="rId22"/>
    <p:sldId id="286" r:id="rId23"/>
    <p:sldId id="287" r:id="rId24"/>
    <p:sldId id="284"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39A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60"/>
  </p:normalViewPr>
  <p:slideViewPr>
    <p:cSldViewPr snapToGrid="0" showGuides="1">
      <p:cViewPr>
        <p:scale>
          <a:sx n="200" d="100"/>
          <a:sy n="200" d="100"/>
        </p:scale>
        <p:origin x="144"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156529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106934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86879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242396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84056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400815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252001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21563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121215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94918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A972AA0-DF03-4591-8105-4C6815BBBA99}" type="datetimeFigureOut">
              <a:rPr kumimoji="1" lang="ja-JP" altLang="en-US" smtClean="0"/>
              <a:t>2025/6/24</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A5C35A-732F-486A-AF94-814A84AF937B}" type="slidenum">
              <a:rPr kumimoji="1" lang="ja-JP" altLang="en-US" smtClean="0"/>
              <a:t>‹#›</a:t>
            </a:fld>
            <a:endParaRPr kumimoji="1" lang="ja-JP" altLang="en-US"/>
          </a:p>
        </p:txBody>
      </p:sp>
    </p:spTree>
    <p:extLst>
      <p:ext uri="{BB962C8B-B14F-4D97-AF65-F5344CB8AC3E}">
        <p14:creationId xmlns:p14="http://schemas.microsoft.com/office/powerpoint/2010/main" val="62024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0C6CFD5-D000-5415-FC49-0A7BA5917BD3}"/>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115047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energy-kyoiku.meti.go.jp/contests/" TargetMode="Externa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85800" y="563287"/>
            <a:ext cx="10820400" cy="5731426"/>
            <a:chOff x="0" y="0"/>
            <a:chExt cx="4274726" cy="2264267"/>
          </a:xfrm>
        </p:grpSpPr>
        <p:sp>
          <p:nvSpPr>
            <p:cNvPr id="6" name="Freeform 6"/>
            <p:cNvSpPr/>
            <p:nvPr/>
          </p:nvSpPr>
          <p:spPr>
            <a:xfrm>
              <a:off x="0" y="0"/>
              <a:ext cx="4274726" cy="2264267"/>
            </a:xfrm>
            <a:custGeom>
              <a:avLst/>
              <a:gdLst/>
              <a:ahLst/>
              <a:cxnLst/>
              <a:rect l="l" t="t" r="r" b="b"/>
              <a:pathLst>
                <a:path w="4274726" h="2264267">
                  <a:moveTo>
                    <a:pt x="26235" y="0"/>
                  </a:moveTo>
                  <a:lnTo>
                    <a:pt x="4248491" y="0"/>
                  </a:lnTo>
                  <a:cubicBezTo>
                    <a:pt x="4262980" y="0"/>
                    <a:pt x="4274726" y="11746"/>
                    <a:pt x="4274726" y="26235"/>
                  </a:cubicBezTo>
                  <a:lnTo>
                    <a:pt x="4274726" y="2238032"/>
                  </a:lnTo>
                  <a:cubicBezTo>
                    <a:pt x="4274726" y="2244990"/>
                    <a:pt x="4271962" y="2251663"/>
                    <a:pt x="4267042" y="2256583"/>
                  </a:cubicBezTo>
                  <a:cubicBezTo>
                    <a:pt x="4262122" y="2261503"/>
                    <a:pt x="4255449" y="2264267"/>
                    <a:pt x="4248491" y="2264267"/>
                  </a:cubicBezTo>
                  <a:lnTo>
                    <a:pt x="26235" y="2264267"/>
                  </a:lnTo>
                  <a:cubicBezTo>
                    <a:pt x="11746" y="2264267"/>
                    <a:pt x="0" y="2252521"/>
                    <a:pt x="0" y="2238032"/>
                  </a:cubicBezTo>
                  <a:lnTo>
                    <a:pt x="0" y="26235"/>
                  </a:lnTo>
                  <a:cubicBezTo>
                    <a:pt x="0" y="11746"/>
                    <a:pt x="11746" y="0"/>
                    <a:pt x="26235" y="0"/>
                  </a:cubicBezTo>
                  <a:close/>
                </a:path>
              </a:pathLst>
            </a:custGeom>
            <a:solidFill>
              <a:srgbClr val="FFC23A"/>
            </a:solidFill>
            <a:ln w="247650" cap="rnd">
              <a:solidFill>
                <a:srgbClr val="E1E1E1"/>
              </a:solidFill>
              <a:prstDash val="solid"/>
              <a:round/>
            </a:ln>
          </p:spPr>
          <p:txBody>
            <a:bodyPr/>
            <a:lstStyle/>
            <a:p>
              <a:endParaRPr lang="ja-JP" altLang="en-US" sz="1200"/>
            </a:p>
          </p:txBody>
        </p:sp>
        <p:sp>
          <p:nvSpPr>
            <p:cNvPr id="7" name="TextBox 7"/>
            <p:cNvSpPr txBox="1"/>
            <p:nvPr/>
          </p:nvSpPr>
          <p:spPr>
            <a:xfrm>
              <a:off x="0" y="-47625"/>
              <a:ext cx="4274726"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12" name="TextBox 12"/>
          <p:cNvSpPr txBox="1"/>
          <p:nvPr/>
        </p:nvSpPr>
        <p:spPr>
          <a:xfrm>
            <a:off x="4247720" y="5308600"/>
            <a:ext cx="3696560" cy="656462"/>
          </a:xfrm>
          <a:prstGeom prst="rect">
            <a:avLst/>
          </a:prstGeom>
        </p:spPr>
        <p:txBody>
          <a:bodyPr lIns="0" tIns="0" rIns="0" bIns="0" rtlCol="0" anchor="t">
            <a:spAutoFit/>
          </a:bodyPr>
          <a:lstStyle/>
          <a:p>
            <a:pPr algn="ctr"/>
            <a:r>
              <a:rPr kumimoji="1" lang="en-US" altLang="ja-JP" sz="2133" dirty="0">
                <a:solidFill>
                  <a:schemeClr val="bg1"/>
                </a:solidFill>
                <a:latin typeface="游ゴシック" panose="020B0400000000000000" pitchFamily="50" charset="-128"/>
                <a:ea typeface="游ゴシック" panose="020B0400000000000000" pitchFamily="50" charset="-128"/>
              </a:rPr>
              <a:t>2025</a:t>
            </a:r>
            <a:r>
              <a:rPr kumimoji="1" lang="ja-JP" altLang="en-US" sz="2133" dirty="0">
                <a:solidFill>
                  <a:schemeClr val="bg1"/>
                </a:solidFill>
                <a:latin typeface="游ゴシック" panose="020B0400000000000000" pitchFamily="50" charset="-128"/>
                <a:ea typeface="游ゴシック" panose="020B0400000000000000" pitchFamily="50" charset="-128"/>
              </a:rPr>
              <a:t>年</a:t>
            </a:r>
            <a:r>
              <a:rPr kumimoji="1" lang="en-US" altLang="ja-JP" sz="2133" dirty="0">
                <a:solidFill>
                  <a:schemeClr val="bg1"/>
                </a:solidFill>
                <a:latin typeface="游ゴシック" panose="020B0400000000000000" pitchFamily="50" charset="-128"/>
                <a:ea typeface="游ゴシック" panose="020B0400000000000000" pitchFamily="50" charset="-128"/>
              </a:rPr>
              <a:t>6</a:t>
            </a:r>
            <a:r>
              <a:rPr kumimoji="1" lang="ja-JP" altLang="en-US" sz="2133" dirty="0">
                <a:solidFill>
                  <a:schemeClr val="bg1"/>
                </a:solidFill>
                <a:latin typeface="游ゴシック" panose="020B0400000000000000" pitchFamily="50" charset="-128"/>
                <a:ea typeface="游ゴシック" panose="020B0400000000000000" pitchFamily="50" charset="-128"/>
              </a:rPr>
              <a:t>月</a:t>
            </a:r>
            <a:endParaRPr lang="en-US" altLang="ja-JP" sz="2133" dirty="0">
              <a:solidFill>
                <a:schemeClr val="bg1"/>
              </a:solidFill>
              <a:latin typeface="游ゴシック" panose="020B0400000000000000" pitchFamily="50" charset="-128"/>
              <a:ea typeface="游ゴシック" panose="020B0400000000000000" pitchFamily="50" charset="-128"/>
            </a:endParaRPr>
          </a:p>
          <a:p>
            <a:pPr algn="ctr"/>
            <a:r>
              <a:rPr lang="ja-JP" altLang="en-US" sz="2133" dirty="0">
                <a:solidFill>
                  <a:schemeClr val="bg1"/>
                </a:solidFill>
                <a:latin typeface="游ゴシック" panose="020B0400000000000000" pitchFamily="50" charset="-128"/>
                <a:ea typeface="游ゴシック" panose="020B0400000000000000" pitchFamily="50" charset="-128"/>
              </a:rPr>
              <a:t>株式会社博報堂</a:t>
            </a:r>
            <a:endParaRPr lang="en-US" altLang="ja-JP" sz="2133" dirty="0">
              <a:solidFill>
                <a:schemeClr val="bg1"/>
              </a:solidFill>
              <a:latin typeface="游ゴシック" panose="020B0400000000000000" pitchFamily="50" charset="-128"/>
              <a:ea typeface="游ゴシック" panose="020B0400000000000000" pitchFamily="50" charset="-128"/>
            </a:endParaRPr>
          </a:p>
        </p:txBody>
      </p:sp>
      <p:grpSp>
        <p:nvGrpSpPr>
          <p:cNvPr id="13" name="Group 13"/>
          <p:cNvGrpSpPr/>
          <p:nvPr/>
        </p:nvGrpSpPr>
        <p:grpSpPr>
          <a:xfrm>
            <a:off x="2692400" y="2729241"/>
            <a:ext cx="6807200" cy="1399519"/>
            <a:chOff x="0" y="0"/>
            <a:chExt cx="1559017" cy="485951"/>
          </a:xfrm>
        </p:grpSpPr>
        <p:sp>
          <p:nvSpPr>
            <p:cNvPr id="14" name="Freeform 14"/>
            <p:cNvSpPr/>
            <p:nvPr/>
          </p:nvSpPr>
          <p:spPr>
            <a:xfrm>
              <a:off x="0" y="0"/>
              <a:ext cx="1559017" cy="485951"/>
            </a:xfrm>
            <a:custGeom>
              <a:avLst/>
              <a:gdLst/>
              <a:ahLst/>
              <a:cxnLst/>
              <a:rect l="l" t="t" r="r" b="b"/>
              <a:pathLst>
                <a:path w="1559017" h="485951">
                  <a:moveTo>
                    <a:pt x="0" y="0"/>
                  </a:moveTo>
                  <a:lnTo>
                    <a:pt x="1559017" y="0"/>
                  </a:lnTo>
                  <a:lnTo>
                    <a:pt x="1559017" y="485951"/>
                  </a:lnTo>
                  <a:lnTo>
                    <a:pt x="0" y="485951"/>
                  </a:lnTo>
                  <a:close/>
                </a:path>
              </a:pathLst>
            </a:custGeom>
            <a:solidFill>
              <a:srgbClr val="39A8CB"/>
            </a:solidFill>
          </p:spPr>
          <p:txBody>
            <a:bodyPr/>
            <a:lstStyle/>
            <a:p>
              <a:endParaRPr lang="ja-JP" altLang="en-US" sz="1200"/>
            </a:p>
          </p:txBody>
        </p:sp>
        <p:sp>
          <p:nvSpPr>
            <p:cNvPr id="15" name="TextBox 15"/>
            <p:cNvSpPr txBox="1"/>
            <p:nvPr/>
          </p:nvSpPr>
          <p:spPr>
            <a:xfrm>
              <a:off x="0" y="-47625"/>
              <a:ext cx="1559017" cy="533576"/>
            </a:xfrm>
            <a:prstGeom prst="rect">
              <a:avLst/>
            </a:prstGeom>
          </p:spPr>
          <p:txBody>
            <a:bodyPr lIns="33867" tIns="33867" rIns="33867" bIns="33867" rtlCol="0" anchor="ctr"/>
            <a:lstStyle/>
            <a:p>
              <a:pPr algn="ctr">
                <a:lnSpc>
                  <a:spcPts val="1773"/>
                </a:lnSpc>
              </a:pPr>
              <a:endParaRPr sz="1200"/>
            </a:p>
          </p:txBody>
        </p:sp>
      </p:grpSp>
      <p:sp>
        <p:nvSpPr>
          <p:cNvPr id="17" name="TextBox 17"/>
          <p:cNvSpPr txBox="1"/>
          <p:nvPr/>
        </p:nvSpPr>
        <p:spPr>
          <a:xfrm>
            <a:off x="2006600" y="1752601"/>
            <a:ext cx="8178800" cy="643061"/>
          </a:xfrm>
          <a:prstGeom prst="rect">
            <a:avLst/>
          </a:prstGeom>
        </p:spPr>
        <p:txBody>
          <a:bodyPr wrap="square" lIns="0" tIns="0" rIns="0" bIns="0" rtlCol="0" anchor="t">
            <a:spAutoFit/>
          </a:bodyPr>
          <a:lstStyle/>
          <a:p>
            <a:pPr algn="ctr">
              <a:lnSpc>
                <a:spcPts val="5245"/>
              </a:lnSpc>
              <a:spcBef>
                <a:spcPct val="0"/>
              </a:spcBef>
            </a:pPr>
            <a:r>
              <a:rPr kumimoji="1" lang="ja-JP" altLang="en-US" sz="4000" b="1" dirty="0">
                <a:solidFill>
                  <a:schemeClr val="bg1"/>
                </a:solidFill>
                <a:latin typeface="游ゴシック" panose="020B0400000000000000" pitchFamily="50" charset="-128"/>
                <a:ea typeface="游ゴシック" panose="020B0400000000000000" pitchFamily="50" charset="-128"/>
              </a:rPr>
              <a:t>かべ新聞コンテスト　指導のヒント</a:t>
            </a:r>
            <a:endParaRPr kumimoji="1" lang="en-US" altLang="ja-JP" sz="4000" b="1" dirty="0">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9498A68B-6A5E-8131-CCB9-467287DC54B8}"/>
              </a:ext>
            </a:extLst>
          </p:cNvPr>
          <p:cNvSpPr txBox="1"/>
          <p:nvPr/>
        </p:nvSpPr>
        <p:spPr>
          <a:xfrm>
            <a:off x="2209800" y="2475241"/>
            <a:ext cx="7772400" cy="1426031"/>
          </a:xfrm>
          <a:prstGeom prst="rect">
            <a:avLst/>
          </a:prstGeom>
          <a:noFill/>
        </p:spPr>
        <p:txBody>
          <a:bodyPr wrap="square">
            <a:spAutoFit/>
          </a:bodyPr>
          <a:lstStyle/>
          <a:p>
            <a:pPr algn="ctr">
              <a:lnSpc>
                <a:spcPts val="5245"/>
              </a:lnSpc>
              <a:spcBef>
                <a:spcPct val="0"/>
              </a:spcBef>
            </a:pPr>
            <a:br>
              <a:rPr kumimoji="1" lang="en-US" altLang="ja-JP" sz="4400" b="1" dirty="0">
                <a:solidFill>
                  <a:schemeClr val="bg1"/>
                </a:solidFill>
                <a:latin typeface="游ゴシック" panose="020B0400000000000000" pitchFamily="50" charset="-128"/>
                <a:ea typeface="游ゴシック" panose="020B0400000000000000" pitchFamily="50" charset="-128"/>
              </a:rPr>
            </a:br>
            <a:r>
              <a:rPr kumimoji="1" lang="en-US" altLang="ja-JP" sz="4400" b="1" dirty="0">
                <a:solidFill>
                  <a:schemeClr val="bg1"/>
                </a:solidFill>
                <a:latin typeface="游ゴシック" panose="020B0400000000000000" pitchFamily="50" charset="-128"/>
                <a:ea typeface="游ゴシック" panose="020B0400000000000000" pitchFamily="50" charset="-128"/>
              </a:rPr>
              <a:t>-</a:t>
            </a:r>
            <a:r>
              <a:rPr kumimoji="1" lang="ja-JP" altLang="en-US" sz="4400" b="1" dirty="0">
                <a:solidFill>
                  <a:schemeClr val="bg1"/>
                </a:solidFill>
                <a:latin typeface="游ゴシック" panose="020B0400000000000000" pitchFamily="50" charset="-128"/>
                <a:ea typeface="游ゴシック" panose="020B0400000000000000" pitchFamily="50" charset="-128"/>
              </a:rPr>
              <a:t>初回授業スライド例</a:t>
            </a:r>
            <a:r>
              <a:rPr kumimoji="1" lang="en-US" altLang="ja-JP" sz="4400" b="1" dirty="0">
                <a:solidFill>
                  <a:schemeClr val="bg1"/>
                </a:solidFill>
                <a:latin typeface="游ゴシック" panose="020B0400000000000000" pitchFamily="50" charset="-128"/>
                <a:ea typeface="游ゴシック" panose="020B0400000000000000" pitchFamily="50" charset="-128"/>
              </a:rPr>
              <a:t>-</a:t>
            </a:r>
            <a:endParaRPr lang="en-US" altLang="ja-JP" sz="4400" b="1" spc="348" dirty="0">
              <a:solidFill>
                <a:schemeClr val="bg1"/>
              </a:solidFill>
              <a:latin typeface="游ゴシック" panose="020B0400000000000000" pitchFamily="50" charset="-128"/>
              <a:ea typeface="游ゴシック" panose="020B0400000000000000" pitchFamily="50" charset="-128"/>
              <a:cs typeface="モトヤゴシック w Medium"/>
              <a:sym typeface="モトヤゴシック 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98BA6-2A01-5838-C25C-DF40D8A8E00E}"/>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C62E28B2-F36D-AA53-1ECC-34D14DE047E6}"/>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941673F3-0746-F034-5747-B250499E5E13}"/>
              </a:ext>
            </a:extLst>
          </p:cNvPr>
          <p:cNvGrpSpPr/>
          <p:nvPr/>
        </p:nvGrpSpPr>
        <p:grpSpPr>
          <a:xfrm>
            <a:off x="482600" y="120439"/>
            <a:ext cx="11226803" cy="6483561"/>
            <a:chOff x="0" y="-47625"/>
            <a:chExt cx="3870844" cy="2311892"/>
          </a:xfrm>
        </p:grpSpPr>
        <p:sp>
          <p:nvSpPr>
            <p:cNvPr id="14" name="Freeform 14">
              <a:extLst>
                <a:ext uri="{FF2B5EF4-FFF2-40B4-BE49-F238E27FC236}">
                  <a16:creationId xmlns:a16="http://schemas.microsoft.com/office/drawing/2014/main" id="{921689AC-A500-BE8B-8B3B-FF73B85CC2EC}"/>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0CDA3100-9EC9-0FE2-53B8-09C455F25338}"/>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44" name="タイトル 1">
            <a:extLst>
              <a:ext uri="{FF2B5EF4-FFF2-40B4-BE49-F238E27FC236}">
                <a16:creationId xmlns:a16="http://schemas.microsoft.com/office/drawing/2014/main" id="{49D8BC4F-C6B8-1A63-2897-3CAE98EA92E5}"/>
              </a:ext>
            </a:extLst>
          </p:cNvPr>
          <p:cNvSpPr txBox="1">
            <a:spLocks/>
          </p:cNvSpPr>
          <p:nvPr/>
        </p:nvSpPr>
        <p:spPr>
          <a:xfrm>
            <a:off x="863600" y="584200"/>
            <a:ext cx="7010400" cy="3023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日本のエネルギー政策の基本方針</a:t>
            </a:r>
          </a:p>
        </p:txBody>
      </p:sp>
      <p:pic>
        <p:nvPicPr>
          <p:cNvPr id="3" name="図 2">
            <a:extLst>
              <a:ext uri="{FF2B5EF4-FFF2-40B4-BE49-F238E27FC236}">
                <a16:creationId xmlns:a16="http://schemas.microsoft.com/office/drawing/2014/main" id="{5C482EC3-2C48-2AD2-984D-A412BF3207A7}"/>
              </a:ext>
            </a:extLst>
          </p:cNvPr>
          <p:cNvPicPr>
            <a:picLocks noChangeAspect="1"/>
          </p:cNvPicPr>
          <p:nvPr/>
        </p:nvPicPr>
        <p:blipFill>
          <a:blip r:embed="rId2"/>
          <a:stretch>
            <a:fillRect/>
          </a:stretch>
        </p:blipFill>
        <p:spPr>
          <a:xfrm>
            <a:off x="6553200" y="2413000"/>
            <a:ext cx="4916721" cy="1724713"/>
          </a:xfrm>
          <a:prstGeom prst="rect">
            <a:avLst/>
          </a:prstGeom>
        </p:spPr>
      </p:pic>
      <p:sp>
        <p:nvSpPr>
          <p:cNvPr id="4" name="テキスト ボックス 3">
            <a:extLst>
              <a:ext uri="{FF2B5EF4-FFF2-40B4-BE49-F238E27FC236}">
                <a16:creationId xmlns:a16="http://schemas.microsoft.com/office/drawing/2014/main" id="{ED9A8354-F506-70C4-B142-DC42EBFAD54D}"/>
              </a:ext>
            </a:extLst>
          </p:cNvPr>
          <p:cNvSpPr txBox="1"/>
          <p:nvPr/>
        </p:nvSpPr>
        <p:spPr>
          <a:xfrm>
            <a:off x="1270000" y="1193801"/>
            <a:ext cx="8278228" cy="666977"/>
          </a:xfrm>
          <a:prstGeom prst="rect">
            <a:avLst/>
          </a:prstGeom>
          <a:noFill/>
        </p:spPr>
        <p:txBody>
          <a:bodyPr wrap="none" rtlCol="0">
            <a:spAutoFit/>
          </a:bodyPr>
          <a:lstStyle/>
          <a:p>
            <a:pPr>
              <a:buNone/>
            </a:pPr>
            <a:r>
              <a:rPr lang="ja-JP" altLang="en-US" sz="1867" b="1" dirty="0">
                <a:latin typeface="游ゴシック" panose="020B0400000000000000" pitchFamily="50" charset="-128"/>
                <a:ea typeface="游ゴシック" panose="020B0400000000000000" pitchFamily="50" charset="-128"/>
              </a:rPr>
              <a:t>日本では、エネルギーについて考えるときに</a:t>
            </a:r>
            <a:endParaRPr lang="en-US" altLang="ja-JP" sz="1867" b="1" dirty="0">
              <a:latin typeface="游ゴシック" panose="020B0400000000000000" pitchFamily="50" charset="-128"/>
              <a:ea typeface="游ゴシック" panose="020B0400000000000000" pitchFamily="50" charset="-128"/>
            </a:endParaRPr>
          </a:p>
          <a:p>
            <a:pPr>
              <a:buNone/>
            </a:pPr>
            <a:r>
              <a:rPr lang="ja-JP" altLang="en-US" sz="1867" b="1" dirty="0">
                <a:latin typeface="游ゴシック" panose="020B0400000000000000" pitchFamily="50" charset="-128"/>
                <a:ea typeface="游ゴシック" panose="020B0400000000000000" pitchFamily="50" charset="-128"/>
              </a:rPr>
              <a:t>「</a:t>
            </a:r>
            <a:r>
              <a:rPr lang="en-US" altLang="ja-JP" sz="1867" b="1" dirty="0">
                <a:latin typeface="游ゴシック" panose="020B0400000000000000" pitchFamily="50" charset="-128"/>
                <a:ea typeface="游ゴシック" panose="020B0400000000000000" pitchFamily="50" charset="-128"/>
              </a:rPr>
              <a:t>S</a:t>
            </a:r>
            <a:r>
              <a:rPr lang="ja-JP" altLang="en-US" sz="1867" b="1" dirty="0">
                <a:latin typeface="游ゴシック" panose="020B0400000000000000" pitchFamily="50" charset="-128"/>
                <a:ea typeface="游ゴシック" panose="020B0400000000000000" pitchFamily="50" charset="-128"/>
              </a:rPr>
              <a:t>＋</a:t>
            </a:r>
            <a:r>
              <a:rPr lang="en-US" altLang="ja-JP" sz="1867" b="1" dirty="0">
                <a:latin typeface="游ゴシック" panose="020B0400000000000000" pitchFamily="50" charset="-128"/>
                <a:ea typeface="游ゴシック" panose="020B0400000000000000" pitchFamily="50" charset="-128"/>
              </a:rPr>
              <a:t>3E</a:t>
            </a:r>
            <a:r>
              <a:rPr lang="ja-JP" altLang="en-US" sz="1867" b="1" dirty="0">
                <a:latin typeface="游ゴシック" panose="020B0400000000000000" pitchFamily="50" charset="-128"/>
                <a:ea typeface="游ゴシック" panose="020B0400000000000000" pitchFamily="50" charset="-128"/>
              </a:rPr>
              <a:t>（エス・プラス・スリーイー）」という大事な考え方があります。</a:t>
            </a:r>
            <a:endParaRPr lang="en-US" altLang="ja-JP" sz="1867"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3B111F27-2869-6F8A-41B3-CD9A06D4456C}"/>
              </a:ext>
            </a:extLst>
          </p:cNvPr>
          <p:cNvSpPr txBox="1"/>
          <p:nvPr/>
        </p:nvSpPr>
        <p:spPr>
          <a:xfrm>
            <a:off x="1180231" y="5461000"/>
            <a:ext cx="9831538" cy="913392"/>
          </a:xfrm>
          <a:prstGeom prst="rect">
            <a:avLst/>
          </a:prstGeom>
          <a:noFill/>
        </p:spPr>
        <p:txBody>
          <a:bodyPr wrap="none" rtlCol="0">
            <a:spAutoFit/>
          </a:bodyPr>
          <a:lstStyle/>
          <a:p>
            <a:pPr algn="ctr">
              <a:lnSpc>
                <a:spcPct val="150000"/>
              </a:lnSpc>
            </a:pPr>
            <a:r>
              <a:rPr kumimoji="1" lang="ja-JP" altLang="en-US" sz="1867" b="1" dirty="0">
                <a:latin typeface="游ゴシック" panose="020B0400000000000000" pitchFamily="50" charset="-128"/>
                <a:ea typeface="游ゴシック" panose="020B0400000000000000" pitchFamily="50" charset="-128"/>
              </a:rPr>
              <a:t>安全性のこと“だけ”・</a:t>
            </a:r>
            <a:r>
              <a:rPr lang="ja-JP" altLang="en-US" sz="1867" b="1" dirty="0">
                <a:latin typeface="游ゴシック" panose="020B0400000000000000" pitchFamily="50" charset="-128"/>
                <a:ea typeface="游ゴシック" panose="020B0400000000000000" pitchFamily="50" charset="-128"/>
              </a:rPr>
              <a:t>安定供給のこと“だけ” </a:t>
            </a:r>
            <a:r>
              <a:rPr kumimoji="1" lang="ja-JP" altLang="en-US" sz="1867" b="1" dirty="0">
                <a:latin typeface="游ゴシック" panose="020B0400000000000000" pitchFamily="50" charset="-128"/>
                <a:ea typeface="游ゴシック" panose="020B0400000000000000" pitchFamily="50" charset="-128"/>
              </a:rPr>
              <a:t>・経済のこと“だけ”・</a:t>
            </a:r>
            <a:r>
              <a:rPr lang="ja-JP" altLang="en-US" sz="1867" b="1" dirty="0">
                <a:latin typeface="游ゴシック" panose="020B0400000000000000" pitchFamily="50" charset="-128"/>
                <a:ea typeface="游ゴシック" panose="020B0400000000000000" pitchFamily="50" charset="-128"/>
              </a:rPr>
              <a:t> ・</a:t>
            </a:r>
            <a:r>
              <a:rPr kumimoji="1" lang="ja-JP" altLang="en-US" sz="1867" b="1" dirty="0">
                <a:latin typeface="游ゴシック" panose="020B0400000000000000" pitchFamily="50" charset="-128"/>
                <a:ea typeface="游ゴシック" panose="020B0400000000000000" pitchFamily="50" charset="-128"/>
              </a:rPr>
              <a:t>環境のこと“だけ”を</a:t>
            </a:r>
            <a:endParaRPr kumimoji="1" lang="en-US" altLang="ja-JP" sz="1867"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1867" b="1" dirty="0">
                <a:latin typeface="游ゴシック" panose="020B0400000000000000" pitchFamily="50" charset="-128"/>
                <a:ea typeface="游ゴシック" panose="020B0400000000000000" pitchFamily="50" charset="-128"/>
              </a:rPr>
              <a:t>考えるのではなく、</a:t>
            </a:r>
            <a:r>
              <a:rPr kumimoji="1" lang="en-US" altLang="ja-JP" sz="1867" b="1" dirty="0">
                <a:latin typeface="游ゴシック" panose="020B0400000000000000" pitchFamily="50" charset="-128"/>
                <a:ea typeface="游ゴシック" panose="020B0400000000000000" pitchFamily="50" charset="-128"/>
              </a:rPr>
              <a:t>4</a:t>
            </a:r>
            <a:r>
              <a:rPr kumimoji="1" lang="ja-JP" altLang="en-US" sz="1867" b="1" dirty="0">
                <a:latin typeface="游ゴシック" panose="020B0400000000000000" pitchFamily="50" charset="-128"/>
                <a:ea typeface="游ゴシック" panose="020B0400000000000000" pitchFamily="50" charset="-128"/>
              </a:rPr>
              <a:t>つの視点全てを考えるというのが大原則です。</a:t>
            </a:r>
            <a:endParaRPr kumimoji="1" lang="en-US" altLang="ja-JP" sz="1867"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EB5E0D56-151B-61C1-D7A6-D9E33FE269B4}"/>
              </a:ext>
            </a:extLst>
          </p:cNvPr>
          <p:cNvSpPr txBox="1"/>
          <p:nvPr/>
        </p:nvSpPr>
        <p:spPr>
          <a:xfrm>
            <a:off x="1320800" y="2044006"/>
            <a:ext cx="5892800" cy="2800767"/>
          </a:xfrm>
          <a:prstGeom prst="rect">
            <a:avLst/>
          </a:prstGeom>
          <a:noFill/>
        </p:spPr>
        <p:txBody>
          <a:bodyPr wrap="square">
            <a:spAutoFit/>
          </a:bodyPr>
          <a:lstStyle/>
          <a:p>
            <a:pPr marL="190510" indent="-190510">
              <a:buFont typeface="Wingdings" panose="05000000000000000000" pitchFamily="2" charset="2"/>
              <a:buChar char="n"/>
            </a:pPr>
            <a:r>
              <a:rPr lang="en-US" altLang="ja-JP" sz="1600" b="1" dirty="0">
                <a:solidFill>
                  <a:srgbClr val="39A8CB"/>
                </a:solidFill>
                <a:latin typeface="游ゴシック" panose="020B0400000000000000" pitchFamily="50" charset="-128"/>
                <a:ea typeface="游ゴシック" panose="020B0400000000000000" pitchFamily="50" charset="-128"/>
              </a:rPr>
              <a:t>S</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en-US" altLang="ja-JP" sz="1600" b="1" dirty="0">
                <a:solidFill>
                  <a:srgbClr val="39A8CB"/>
                </a:solidFill>
                <a:latin typeface="游ゴシック" panose="020B0400000000000000" pitchFamily="50" charset="-128"/>
                <a:ea typeface="游ゴシック" panose="020B0400000000000000" pitchFamily="50" charset="-128"/>
              </a:rPr>
              <a:t>Safety</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：安全性</a:t>
            </a:r>
          </a:p>
          <a:p>
            <a:r>
              <a:rPr lang="ja-JP" altLang="en-US" sz="1600" b="1" dirty="0">
                <a:latin typeface="游ゴシック" panose="020B0400000000000000" pitchFamily="50" charset="-128"/>
                <a:ea typeface="游ゴシック" panose="020B0400000000000000" pitchFamily="50" charset="-128"/>
              </a:rPr>
              <a:t>まず一番大切なのは、安全であること。</a:t>
            </a:r>
            <a:endParaRPr lang="en-US" altLang="ja-JP" sz="1600" b="1" dirty="0">
              <a:latin typeface="游ゴシック" panose="020B0400000000000000" pitchFamily="50" charset="-128"/>
              <a:ea typeface="游ゴシック" panose="020B0400000000000000" pitchFamily="50" charset="-128"/>
            </a:endParaRPr>
          </a:p>
          <a:p>
            <a:endParaRPr lang="ja-JP" altLang="en-US" sz="1600" b="1" dirty="0">
              <a:latin typeface="游ゴシック" panose="020B0400000000000000" pitchFamily="50" charset="-128"/>
              <a:ea typeface="游ゴシック" panose="020B0400000000000000" pitchFamily="50" charset="-128"/>
            </a:endParaRPr>
          </a:p>
          <a:p>
            <a:pPr marL="190510" indent="-190510">
              <a:buFont typeface="Wingdings" panose="05000000000000000000" pitchFamily="2" charset="2"/>
              <a:buChar char="n"/>
            </a:pPr>
            <a:r>
              <a:rPr lang="en-US" altLang="ja-JP" sz="1600" b="1" dirty="0">
                <a:solidFill>
                  <a:srgbClr val="39A8CB"/>
                </a:solidFill>
                <a:latin typeface="游ゴシック" panose="020B0400000000000000" pitchFamily="50" charset="-128"/>
                <a:ea typeface="游ゴシック" panose="020B0400000000000000" pitchFamily="50" charset="-128"/>
              </a:rPr>
              <a:t>E</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en-US" altLang="ja-JP" sz="1600" b="1" dirty="0">
                <a:solidFill>
                  <a:srgbClr val="39A8CB"/>
                </a:solidFill>
                <a:latin typeface="游ゴシック" panose="020B0400000000000000" pitchFamily="50" charset="-128"/>
                <a:ea typeface="游ゴシック" panose="020B0400000000000000" pitchFamily="50" charset="-128"/>
              </a:rPr>
              <a:t>Energy Security</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：安定供給</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エネルギーを安定してしっかりと手に入れられること。</a:t>
            </a:r>
            <a:endParaRPr lang="en-US" altLang="ja-JP" sz="1600" b="1" dirty="0">
              <a:latin typeface="游ゴシック" panose="020B0400000000000000" pitchFamily="50" charset="-128"/>
              <a:ea typeface="游ゴシック" panose="020B0400000000000000" pitchFamily="50" charset="-128"/>
            </a:endParaRPr>
          </a:p>
          <a:p>
            <a:endParaRPr lang="ja-JP" altLang="en-US" sz="1600" b="1" dirty="0">
              <a:latin typeface="游ゴシック" panose="020B0400000000000000" pitchFamily="50" charset="-128"/>
              <a:ea typeface="游ゴシック" panose="020B0400000000000000" pitchFamily="50" charset="-128"/>
            </a:endParaRPr>
          </a:p>
          <a:p>
            <a:pPr marL="190510" indent="-190510">
              <a:buFont typeface="Wingdings" panose="05000000000000000000" pitchFamily="2" charset="2"/>
              <a:buChar char="n"/>
            </a:pPr>
            <a:r>
              <a:rPr lang="en-US" altLang="ja-JP" sz="1600" b="1" dirty="0">
                <a:solidFill>
                  <a:srgbClr val="39A8CB"/>
                </a:solidFill>
                <a:latin typeface="游ゴシック" panose="020B0400000000000000" pitchFamily="50" charset="-128"/>
                <a:ea typeface="游ゴシック" panose="020B0400000000000000" pitchFamily="50" charset="-128"/>
              </a:rPr>
              <a:t>E</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en-US" altLang="ja-JP" sz="1600" b="1" dirty="0">
                <a:solidFill>
                  <a:srgbClr val="39A8CB"/>
                </a:solidFill>
                <a:latin typeface="游ゴシック" panose="020B0400000000000000" pitchFamily="50" charset="-128"/>
                <a:ea typeface="游ゴシック" panose="020B0400000000000000" pitchFamily="50" charset="-128"/>
              </a:rPr>
              <a:t>Economic Efficiency</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：経済効率性</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ムダが少なく、効率よく使えること。</a:t>
            </a:r>
            <a:endParaRPr lang="en-US" altLang="ja-JP" sz="1600" b="1" dirty="0">
              <a:latin typeface="游ゴシック" panose="020B0400000000000000" pitchFamily="50" charset="-128"/>
              <a:ea typeface="游ゴシック" panose="020B0400000000000000" pitchFamily="50" charset="-128"/>
            </a:endParaRPr>
          </a:p>
          <a:p>
            <a:endParaRPr lang="ja-JP" altLang="en-US" sz="1600" b="1" dirty="0">
              <a:latin typeface="游ゴシック" panose="020B0400000000000000" pitchFamily="50" charset="-128"/>
              <a:ea typeface="游ゴシック" panose="020B0400000000000000" pitchFamily="50" charset="-128"/>
            </a:endParaRPr>
          </a:p>
          <a:p>
            <a:pPr marL="190510" indent="-190510">
              <a:buFont typeface="Wingdings" panose="05000000000000000000" pitchFamily="2" charset="2"/>
              <a:buChar char="n"/>
            </a:pPr>
            <a:r>
              <a:rPr lang="en-US" altLang="ja-JP" sz="1600" b="1" dirty="0">
                <a:solidFill>
                  <a:srgbClr val="39A8CB"/>
                </a:solidFill>
                <a:latin typeface="游ゴシック" panose="020B0400000000000000" pitchFamily="50" charset="-128"/>
                <a:ea typeface="游ゴシック" panose="020B0400000000000000" pitchFamily="50" charset="-128"/>
              </a:rPr>
              <a:t>E</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en-US" altLang="ja-JP" sz="1600" b="1" dirty="0">
                <a:solidFill>
                  <a:srgbClr val="39A8CB"/>
                </a:solidFill>
                <a:latin typeface="游ゴシック" panose="020B0400000000000000" pitchFamily="50" charset="-128"/>
                <a:ea typeface="游ゴシック" panose="020B0400000000000000" pitchFamily="50" charset="-128"/>
              </a:rPr>
              <a:t>Environment</a:t>
            </a:r>
            <a:r>
              <a:rPr lang="ja-JP" altLang="en-US" sz="1600" b="1" dirty="0">
                <a:solidFill>
                  <a:srgbClr val="39A8CB"/>
                </a:solidFill>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：環境適合</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地球の環境にできるだけやさしいこと。</a:t>
            </a:r>
          </a:p>
        </p:txBody>
      </p:sp>
      <p:sp>
        <p:nvSpPr>
          <p:cNvPr id="7" name="二等辺三角形 6">
            <a:extLst>
              <a:ext uri="{FF2B5EF4-FFF2-40B4-BE49-F238E27FC236}">
                <a16:creationId xmlns:a16="http://schemas.microsoft.com/office/drawing/2014/main" id="{F3D9B5A2-E9E6-F442-FCCD-A20F7C980398}"/>
              </a:ext>
            </a:extLst>
          </p:cNvPr>
          <p:cNvSpPr/>
          <p:nvPr/>
        </p:nvSpPr>
        <p:spPr>
          <a:xfrm rot="10800000">
            <a:off x="5393089" y="4800601"/>
            <a:ext cx="1405823" cy="594075"/>
          </a:xfrm>
          <a:prstGeom prst="triangle">
            <a:avLst/>
          </a:prstGeom>
          <a:solidFill>
            <a:srgbClr val="FFC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a:extLst>
              <a:ext uri="{FF2B5EF4-FFF2-40B4-BE49-F238E27FC236}">
                <a16:creationId xmlns:a16="http://schemas.microsoft.com/office/drawing/2014/main" id="{67C6434A-54AB-415C-8F02-A1C8A0CB24FA}"/>
              </a:ext>
            </a:extLst>
          </p:cNvPr>
          <p:cNvSpPr txBox="1"/>
          <p:nvPr/>
        </p:nvSpPr>
        <p:spPr>
          <a:xfrm>
            <a:off x="3759200" y="2667000"/>
            <a:ext cx="1059301" cy="194990"/>
          </a:xfrm>
          <a:prstGeom prst="rect">
            <a:avLst/>
          </a:prstGeom>
          <a:noFill/>
        </p:spPr>
        <p:txBody>
          <a:bodyPr wrap="square">
            <a:spAutoFit/>
          </a:bodyPr>
          <a:lstStyle/>
          <a:p>
            <a:r>
              <a:rPr lang="ja-JP" altLang="en-US" sz="667" b="1" dirty="0">
                <a:latin typeface="游ゴシック" panose="020B0400000000000000" pitchFamily="50" charset="-128"/>
                <a:ea typeface="游ゴシック" panose="020B0400000000000000" pitchFamily="50" charset="-128"/>
              </a:rPr>
              <a:t>あんていきょうきゅう</a:t>
            </a:r>
            <a:endParaRPr lang="ja-JP" altLang="en-US" sz="667"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F2D7F64B-DD85-2386-110B-D751B12DDD45}"/>
              </a:ext>
            </a:extLst>
          </p:cNvPr>
          <p:cNvSpPr txBox="1"/>
          <p:nvPr/>
        </p:nvSpPr>
        <p:spPr>
          <a:xfrm>
            <a:off x="4325500" y="3378200"/>
            <a:ext cx="1059301" cy="194990"/>
          </a:xfrm>
          <a:prstGeom prst="rect">
            <a:avLst/>
          </a:prstGeom>
          <a:noFill/>
        </p:spPr>
        <p:txBody>
          <a:bodyPr wrap="square">
            <a:spAutoFit/>
          </a:bodyPr>
          <a:lstStyle/>
          <a:p>
            <a:r>
              <a:rPr lang="ja-JP" altLang="en-US" sz="667" b="1" dirty="0">
                <a:latin typeface="游ゴシック" panose="020B0400000000000000" pitchFamily="50" charset="-128"/>
                <a:ea typeface="游ゴシック" panose="020B0400000000000000" pitchFamily="50" charset="-128"/>
              </a:rPr>
              <a:t>けいざいこうりつせい</a:t>
            </a:r>
            <a:endParaRPr lang="ja-JP" altLang="en-US" sz="667"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A8158A5E-A4FB-CFEE-C82A-A4D7B5C7DC18}"/>
              </a:ext>
            </a:extLst>
          </p:cNvPr>
          <p:cNvSpPr txBox="1"/>
          <p:nvPr/>
        </p:nvSpPr>
        <p:spPr>
          <a:xfrm>
            <a:off x="3505200" y="4128453"/>
            <a:ext cx="1059301" cy="194990"/>
          </a:xfrm>
          <a:prstGeom prst="rect">
            <a:avLst/>
          </a:prstGeom>
          <a:noFill/>
        </p:spPr>
        <p:txBody>
          <a:bodyPr wrap="square">
            <a:spAutoFit/>
          </a:bodyPr>
          <a:lstStyle/>
          <a:p>
            <a:r>
              <a:rPr lang="ja-JP" altLang="en-US" sz="667" b="1" dirty="0">
                <a:latin typeface="游ゴシック" panose="020B0400000000000000" pitchFamily="50" charset="-128"/>
                <a:ea typeface="游ゴシック" panose="020B0400000000000000" pitchFamily="50" charset="-128"/>
              </a:rPr>
              <a:t>かんきょうてきごう</a:t>
            </a:r>
            <a:endParaRPr lang="ja-JP" altLang="en-US" sz="667"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8353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4C6B-AFAC-6247-B0B2-6EC44680F995}"/>
            </a:ext>
          </a:extLst>
        </p:cNvPr>
        <p:cNvGrpSpPr/>
        <p:nvPr/>
      </p:nvGrpSpPr>
      <p:grpSpPr>
        <a:xfrm>
          <a:off x="0" y="0"/>
          <a:ext cx="0" cy="0"/>
          <a:chOff x="0" y="0"/>
          <a:chExt cx="0" cy="0"/>
        </a:xfrm>
      </p:grpSpPr>
      <p:grpSp>
        <p:nvGrpSpPr>
          <p:cNvPr id="23" name="Group 13">
            <a:extLst>
              <a:ext uri="{FF2B5EF4-FFF2-40B4-BE49-F238E27FC236}">
                <a16:creationId xmlns:a16="http://schemas.microsoft.com/office/drawing/2014/main" id="{3F314086-4EB1-F3AA-26A2-A166A6298C85}"/>
              </a:ext>
            </a:extLst>
          </p:cNvPr>
          <p:cNvGrpSpPr/>
          <p:nvPr/>
        </p:nvGrpSpPr>
        <p:grpSpPr>
          <a:xfrm>
            <a:off x="482600" y="939800"/>
            <a:ext cx="11226803" cy="5664200"/>
            <a:chOff x="0" y="-47625"/>
            <a:chExt cx="3870844" cy="2311892"/>
          </a:xfrm>
        </p:grpSpPr>
        <p:sp>
          <p:nvSpPr>
            <p:cNvPr id="24" name="Freeform 14">
              <a:extLst>
                <a:ext uri="{FF2B5EF4-FFF2-40B4-BE49-F238E27FC236}">
                  <a16:creationId xmlns:a16="http://schemas.microsoft.com/office/drawing/2014/main" id="{A3A34CEE-A9E2-94BA-6E18-FAFC038886E8}"/>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25" name="TextBox 15">
              <a:extLst>
                <a:ext uri="{FF2B5EF4-FFF2-40B4-BE49-F238E27FC236}">
                  <a16:creationId xmlns:a16="http://schemas.microsoft.com/office/drawing/2014/main" id="{A21BF5FD-A529-1C09-FF69-30E3FD8E2FF9}"/>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78451905-CDC7-2034-E9D3-0D713E418CF3}"/>
              </a:ext>
            </a:extLst>
          </p:cNvPr>
          <p:cNvGrpSpPr/>
          <p:nvPr/>
        </p:nvGrpSpPr>
        <p:grpSpPr>
          <a:xfrm>
            <a:off x="2496725" y="736600"/>
            <a:ext cx="7198550" cy="660400"/>
            <a:chOff x="0" y="0"/>
            <a:chExt cx="2843872" cy="416775"/>
          </a:xfrm>
          <a:solidFill>
            <a:srgbClr val="39A8CB"/>
          </a:solidFill>
        </p:grpSpPr>
        <p:sp>
          <p:nvSpPr>
            <p:cNvPr id="12" name="Freeform 12">
              <a:extLst>
                <a:ext uri="{FF2B5EF4-FFF2-40B4-BE49-F238E27FC236}">
                  <a16:creationId xmlns:a16="http://schemas.microsoft.com/office/drawing/2014/main" id="{8AAAB735-6B38-7250-6576-EFE4041637C9}"/>
                </a:ext>
              </a:extLst>
            </p:cNvPr>
            <p:cNvSpPr/>
            <p:nvPr/>
          </p:nvSpPr>
          <p:spPr>
            <a:xfrm>
              <a:off x="0" y="0"/>
              <a:ext cx="2843872" cy="416775"/>
            </a:xfrm>
            <a:custGeom>
              <a:avLst/>
              <a:gdLst/>
              <a:ahLst/>
              <a:cxnLst/>
              <a:rect l="l" t="t" r="r" b="b"/>
              <a:pathLst>
                <a:path w="2843872" h="416775">
                  <a:moveTo>
                    <a:pt x="39434" y="0"/>
                  </a:moveTo>
                  <a:lnTo>
                    <a:pt x="2804437" y="0"/>
                  </a:lnTo>
                  <a:cubicBezTo>
                    <a:pt x="2814896" y="0"/>
                    <a:pt x="2824926" y="4155"/>
                    <a:pt x="2832321" y="11550"/>
                  </a:cubicBezTo>
                  <a:cubicBezTo>
                    <a:pt x="2839717" y="18945"/>
                    <a:pt x="2843872" y="28976"/>
                    <a:pt x="2843872" y="39434"/>
                  </a:cubicBezTo>
                  <a:lnTo>
                    <a:pt x="2843872" y="377341"/>
                  </a:lnTo>
                  <a:cubicBezTo>
                    <a:pt x="2843872" y="387800"/>
                    <a:pt x="2839717" y="397830"/>
                    <a:pt x="2832321" y="405225"/>
                  </a:cubicBezTo>
                  <a:cubicBezTo>
                    <a:pt x="2824926" y="412621"/>
                    <a:pt x="2814896" y="416775"/>
                    <a:pt x="2804437" y="416775"/>
                  </a:cubicBezTo>
                  <a:lnTo>
                    <a:pt x="39434" y="416775"/>
                  </a:lnTo>
                  <a:cubicBezTo>
                    <a:pt x="28976" y="416775"/>
                    <a:pt x="18945" y="412621"/>
                    <a:pt x="11550" y="405225"/>
                  </a:cubicBezTo>
                  <a:cubicBezTo>
                    <a:pt x="4155" y="397830"/>
                    <a:pt x="0" y="387800"/>
                    <a:pt x="0" y="377341"/>
                  </a:cubicBezTo>
                  <a:lnTo>
                    <a:pt x="0" y="39434"/>
                  </a:lnTo>
                  <a:cubicBezTo>
                    <a:pt x="0" y="28976"/>
                    <a:pt x="4155" y="18945"/>
                    <a:pt x="11550" y="11550"/>
                  </a:cubicBezTo>
                  <a:cubicBezTo>
                    <a:pt x="18945" y="4155"/>
                    <a:pt x="28976" y="0"/>
                    <a:pt x="39434" y="0"/>
                  </a:cubicBezTo>
                  <a:close/>
                </a:path>
              </a:pathLst>
            </a:custGeom>
            <a:grpFill/>
            <a:ln cap="rnd">
              <a:noFill/>
              <a:prstDash val="solid"/>
              <a:round/>
            </a:ln>
          </p:spPr>
          <p:txBody>
            <a:bodyPr/>
            <a:lstStyle/>
            <a:p>
              <a:endParaRPr lang="ja-JP" altLang="en-US" sz="1200"/>
            </a:p>
          </p:txBody>
        </p:sp>
        <p:sp>
          <p:nvSpPr>
            <p:cNvPr id="13" name="TextBox 13">
              <a:extLst>
                <a:ext uri="{FF2B5EF4-FFF2-40B4-BE49-F238E27FC236}">
                  <a16:creationId xmlns:a16="http://schemas.microsoft.com/office/drawing/2014/main" id="{B9085B13-EBDE-C743-58E6-79E96FBFF3BD}"/>
                </a:ext>
              </a:extLst>
            </p:cNvPr>
            <p:cNvSpPr txBox="1"/>
            <p:nvPr/>
          </p:nvSpPr>
          <p:spPr>
            <a:xfrm>
              <a:off x="0" y="-47625"/>
              <a:ext cx="2843872" cy="464400"/>
            </a:xfrm>
            <a:prstGeom prst="rect">
              <a:avLst/>
            </a:prstGeom>
            <a:grpFill/>
          </p:spPr>
          <p:txBody>
            <a:bodyPr lIns="33867" tIns="33867" rIns="33867" bIns="33867" rtlCol="0" anchor="ctr"/>
            <a:lstStyle/>
            <a:p>
              <a:pPr algn="ctr">
                <a:lnSpc>
                  <a:spcPts val="1773"/>
                </a:lnSpc>
                <a:spcBef>
                  <a:spcPct val="0"/>
                </a:spcBef>
              </a:pPr>
              <a:endParaRPr sz="1200"/>
            </a:p>
          </p:txBody>
        </p:sp>
      </p:grpSp>
      <p:sp>
        <p:nvSpPr>
          <p:cNvPr id="16" name="TextBox 16">
            <a:extLst>
              <a:ext uri="{FF2B5EF4-FFF2-40B4-BE49-F238E27FC236}">
                <a16:creationId xmlns:a16="http://schemas.microsoft.com/office/drawing/2014/main" id="{711F4F51-7003-FC52-DDB1-65DA01E4B165}"/>
              </a:ext>
            </a:extLst>
          </p:cNvPr>
          <p:cNvSpPr txBox="1"/>
          <p:nvPr/>
        </p:nvSpPr>
        <p:spPr>
          <a:xfrm>
            <a:off x="2286000" y="1632050"/>
            <a:ext cx="7198550" cy="685266"/>
          </a:xfrm>
          <a:prstGeom prst="rect">
            <a:avLst/>
          </a:prstGeom>
        </p:spPr>
        <p:txBody>
          <a:bodyPr lIns="33867" tIns="33867" rIns="33867" bIns="33867" rtlCol="0" anchor="ctr"/>
          <a:lstStyle/>
          <a:p>
            <a:pPr algn="ctr">
              <a:lnSpc>
                <a:spcPts val="1773"/>
              </a:lnSpc>
              <a:spcBef>
                <a:spcPct val="0"/>
              </a:spcBef>
            </a:pPr>
            <a:endParaRPr sz="1200"/>
          </a:p>
        </p:txBody>
      </p:sp>
      <p:sp>
        <p:nvSpPr>
          <p:cNvPr id="17" name="TextBox 17">
            <a:extLst>
              <a:ext uri="{FF2B5EF4-FFF2-40B4-BE49-F238E27FC236}">
                <a16:creationId xmlns:a16="http://schemas.microsoft.com/office/drawing/2014/main" id="{DD9D06CE-B121-899B-E596-CDB2BC7761AF}"/>
              </a:ext>
            </a:extLst>
          </p:cNvPr>
          <p:cNvSpPr txBox="1"/>
          <p:nvPr/>
        </p:nvSpPr>
        <p:spPr>
          <a:xfrm>
            <a:off x="3084648" y="635000"/>
            <a:ext cx="6022705" cy="633763"/>
          </a:xfrm>
          <a:prstGeom prst="rect">
            <a:avLst/>
          </a:prstGeom>
        </p:spPr>
        <p:txBody>
          <a:bodyPr lIns="0" tIns="0" rIns="0" bIns="0" rtlCol="0" anchor="t">
            <a:spAutoFit/>
          </a:bodyPr>
          <a:lstStyle/>
          <a:p>
            <a:pPr algn="ctr">
              <a:lnSpc>
                <a:spcPts val="5541"/>
              </a:lnSpc>
            </a:pPr>
            <a:r>
              <a:rPr lang="ja-JP" alt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rPr>
              <a:t>みなさんに質問です</a:t>
            </a:r>
            <a:endParaRPr 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sp>
        <p:nvSpPr>
          <p:cNvPr id="26" name="テキスト ボックス 25">
            <a:extLst>
              <a:ext uri="{FF2B5EF4-FFF2-40B4-BE49-F238E27FC236}">
                <a16:creationId xmlns:a16="http://schemas.microsoft.com/office/drawing/2014/main" id="{56B0E880-AC35-1D01-8242-65B18C6CC32E}"/>
              </a:ext>
            </a:extLst>
          </p:cNvPr>
          <p:cNvSpPr txBox="1"/>
          <p:nvPr/>
        </p:nvSpPr>
        <p:spPr>
          <a:xfrm>
            <a:off x="812800" y="1854201"/>
            <a:ext cx="10765982" cy="2506199"/>
          </a:xfrm>
          <a:prstGeom prst="rect">
            <a:avLst/>
          </a:prstGeom>
          <a:noFill/>
        </p:spPr>
        <p:txBody>
          <a:bodyPr wrap="square" rtlCol="0">
            <a:spAutoFit/>
          </a:bodyPr>
          <a:lstStyle/>
          <a:p>
            <a:pPr algn="ctr">
              <a:lnSpc>
                <a:spcPct val="150000"/>
              </a:lnSpc>
            </a:pPr>
            <a:r>
              <a:rPr kumimoji="1" lang="ja-JP" altLang="en-US" sz="3600" b="1" dirty="0">
                <a:latin typeface="游ゴシック" panose="020B0400000000000000" pitchFamily="50" charset="-128"/>
                <a:ea typeface="游ゴシック" panose="020B0400000000000000" pitchFamily="50" charset="-128"/>
              </a:rPr>
              <a:t>日本は</a:t>
            </a:r>
            <a:r>
              <a:rPr lang="ja-JP" altLang="en-US" sz="3600" b="1" dirty="0">
                <a:latin typeface="游ゴシック" panose="020B0400000000000000" pitchFamily="50" charset="-128"/>
                <a:ea typeface="游ゴシック" panose="020B0400000000000000" pitchFamily="50" charset="-128"/>
              </a:rPr>
              <a:t>自分の国の中にあるものだけで</a:t>
            </a:r>
            <a:endParaRPr lang="en-US" altLang="ja-JP" sz="36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3600" b="1" dirty="0">
                <a:latin typeface="游ゴシック" panose="020B0400000000000000" pitchFamily="50" charset="-128"/>
                <a:ea typeface="游ゴシック" panose="020B0400000000000000" pitchFamily="50" charset="-128"/>
              </a:rPr>
              <a:t>どのくらい必要なエネルギーを</a:t>
            </a:r>
            <a:endParaRPr kumimoji="1" lang="en-US" altLang="ja-JP" sz="36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3600" b="1" dirty="0">
                <a:latin typeface="游ゴシック" panose="020B0400000000000000" pitchFamily="50" charset="-128"/>
                <a:ea typeface="游ゴシック" panose="020B0400000000000000" pitchFamily="50" charset="-128"/>
              </a:rPr>
              <a:t>自給できていると思いますか？</a:t>
            </a:r>
          </a:p>
        </p:txBody>
      </p:sp>
      <p:sp>
        <p:nvSpPr>
          <p:cNvPr id="27" name="タイトル 1">
            <a:extLst>
              <a:ext uri="{FF2B5EF4-FFF2-40B4-BE49-F238E27FC236}">
                <a16:creationId xmlns:a16="http://schemas.microsoft.com/office/drawing/2014/main" id="{1A33E777-B134-150F-B78C-5F50D930118D}"/>
              </a:ext>
            </a:extLst>
          </p:cNvPr>
          <p:cNvSpPr txBox="1">
            <a:spLocks/>
          </p:cNvSpPr>
          <p:nvPr/>
        </p:nvSpPr>
        <p:spPr>
          <a:xfrm>
            <a:off x="457200" y="1778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日本のエネルギー自給率</a:t>
            </a:r>
          </a:p>
        </p:txBody>
      </p:sp>
      <p:pic>
        <p:nvPicPr>
          <p:cNvPr id="29" name="図 28" descr="光 が含まれている画像&#10;&#10;AI 生成コンテンツは誤りを含む可能性があります。">
            <a:extLst>
              <a:ext uri="{FF2B5EF4-FFF2-40B4-BE49-F238E27FC236}">
                <a16:creationId xmlns:a16="http://schemas.microsoft.com/office/drawing/2014/main" id="{3CA69780-91EC-48F9-9D46-E7324C64D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3581400"/>
            <a:ext cx="4343400" cy="4343400"/>
          </a:xfrm>
          <a:prstGeom prst="rect">
            <a:avLst/>
          </a:prstGeom>
        </p:spPr>
      </p:pic>
      <p:pic>
        <p:nvPicPr>
          <p:cNvPr id="31" name="図 30" descr="抽象, 光 が含まれている画像&#10;&#10;AI 生成コンテンツは誤りを含む可能性があります。">
            <a:extLst>
              <a:ext uri="{FF2B5EF4-FFF2-40B4-BE49-F238E27FC236}">
                <a16:creationId xmlns:a16="http://schemas.microsoft.com/office/drawing/2014/main" id="{5E92A5AB-2845-7FDF-005E-CCA5F4995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3419813"/>
            <a:ext cx="4597400" cy="4597400"/>
          </a:xfrm>
          <a:prstGeom prst="rect">
            <a:avLst/>
          </a:prstGeom>
        </p:spPr>
      </p:pic>
    </p:spTree>
    <p:extLst>
      <p:ext uri="{BB962C8B-B14F-4D97-AF65-F5344CB8AC3E}">
        <p14:creationId xmlns:p14="http://schemas.microsoft.com/office/powerpoint/2010/main" val="421208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D10A7-528E-ADFE-EEC8-C01D84794CEF}"/>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737E0D18-A959-EE46-4066-CBABCE5970BE}"/>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9FDF4E65-9E76-476D-4CA7-A4242AFD18CA}"/>
              </a:ext>
            </a:extLst>
          </p:cNvPr>
          <p:cNvGrpSpPr/>
          <p:nvPr/>
        </p:nvGrpSpPr>
        <p:grpSpPr>
          <a:xfrm>
            <a:off x="482600" y="120439"/>
            <a:ext cx="11226803" cy="6483561"/>
            <a:chOff x="0" y="-47625"/>
            <a:chExt cx="3870844" cy="2311892"/>
          </a:xfrm>
        </p:grpSpPr>
        <p:sp>
          <p:nvSpPr>
            <p:cNvPr id="14" name="Freeform 14">
              <a:extLst>
                <a:ext uri="{FF2B5EF4-FFF2-40B4-BE49-F238E27FC236}">
                  <a16:creationId xmlns:a16="http://schemas.microsoft.com/office/drawing/2014/main" id="{FBAC2AC0-C1D5-4FFA-65F7-E64B0506A4A3}"/>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1D955B8E-6304-ACE0-7BC0-16362C34D812}"/>
                </a:ext>
              </a:extLst>
            </p:cNvPr>
            <p:cNvSpPr txBox="1"/>
            <p:nvPr/>
          </p:nvSpPr>
          <p:spPr>
            <a:xfrm>
              <a:off x="0" y="-47625"/>
              <a:ext cx="3870843" cy="2311892"/>
            </a:xfrm>
            <a:prstGeom prst="rect">
              <a:avLst/>
            </a:prstGeom>
            <a:ln>
              <a:solidFill>
                <a:srgbClr val="39A8CB"/>
              </a:solidFill>
            </a:ln>
          </p:spPr>
          <p:txBody>
            <a:bodyPr lIns="33867" tIns="33867" rIns="33867" bIns="33867" rtlCol="0" anchor="ctr"/>
            <a:lstStyle/>
            <a:p>
              <a:pPr algn="ctr">
                <a:lnSpc>
                  <a:spcPts val="1773"/>
                </a:lnSpc>
                <a:spcBef>
                  <a:spcPct val="0"/>
                </a:spcBef>
              </a:pPr>
              <a:endParaRPr sz="1200"/>
            </a:p>
          </p:txBody>
        </p:sp>
      </p:grpSp>
      <p:sp>
        <p:nvSpPr>
          <p:cNvPr id="2" name="タイトル 1">
            <a:extLst>
              <a:ext uri="{FF2B5EF4-FFF2-40B4-BE49-F238E27FC236}">
                <a16:creationId xmlns:a16="http://schemas.microsoft.com/office/drawing/2014/main" id="{E82E794C-452D-575D-5E7E-EBBA61B3FB5B}"/>
              </a:ext>
            </a:extLst>
          </p:cNvPr>
          <p:cNvSpPr txBox="1">
            <a:spLocks/>
          </p:cNvSpPr>
          <p:nvPr/>
        </p:nvSpPr>
        <p:spPr>
          <a:xfrm>
            <a:off x="863600" y="5842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日本のエネルギー自給率</a:t>
            </a:r>
          </a:p>
        </p:txBody>
      </p:sp>
      <p:sp>
        <p:nvSpPr>
          <p:cNvPr id="8" name="テキスト ボックス 7">
            <a:extLst>
              <a:ext uri="{FF2B5EF4-FFF2-40B4-BE49-F238E27FC236}">
                <a16:creationId xmlns:a16="http://schemas.microsoft.com/office/drawing/2014/main" id="{1770C30B-ADE3-B722-D6FD-AF9644B74744}"/>
              </a:ext>
            </a:extLst>
          </p:cNvPr>
          <p:cNvSpPr txBox="1"/>
          <p:nvPr/>
        </p:nvSpPr>
        <p:spPr>
          <a:xfrm>
            <a:off x="1117600" y="1143000"/>
            <a:ext cx="10187404" cy="482376"/>
          </a:xfrm>
          <a:prstGeom prst="rect">
            <a:avLst/>
          </a:prstGeom>
          <a:noFill/>
        </p:spPr>
        <p:txBody>
          <a:bodyPr wrap="non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日本のエネルギー自給率は</a:t>
            </a:r>
            <a:r>
              <a:rPr kumimoji="1" lang="en-US" altLang="ja-JP" sz="1867" b="1" dirty="0">
                <a:latin typeface="游ゴシック" panose="020B0400000000000000" pitchFamily="50" charset="-128"/>
                <a:ea typeface="游ゴシック" panose="020B0400000000000000" pitchFamily="50" charset="-128"/>
              </a:rPr>
              <a:t>12.6%(2022</a:t>
            </a:r>
            <a:r>
              <a:rPr kumimoji="1" lang="ja-JP" altLang="en-US" sz="1867" b="1" dirty="0">
                <a:latin typeface="游ゴシック" panose="020B0400000000000000" pitchFamily="50" charset="-128"/>
                <a:ea typeface="游ゴシック" panose="020B0400000000000000" pitchFamily="50" charset="-128"/>
              </a:rPr>
              <a:t>年度</a:t>
            </a:r>
            <a:r>
              <a:rPr kumimoji="1" lang="en-US" altLang="ja-JP" sz="1867" b="1" dirty="0">
                <a:latin typeface="游ゴシック" panose="020B0400000000000000" pitchFamily="50" charset="-128"/>
                <a:ea typeface="游ゴシック" panose="020B0400000000000000" pitchFamily="50" charset="-128"/>
              </a:rPr>
              <a:t>)</a:t>
            </a:r>
            <a:r>
              <a:rPr kumimoji="1" lang="ja-JP" altLang="en-US" sz="1867" b="1" dirty="0">
                <a:latin typeface="游ゴシック" panose="020B0400000000000000" pitchFamily="50" charset="-128"/>
                <a:ea typeface="游ゴシック" panose="020B0400000000000000" pitchFamily="50" charset="-128"/>
              </a:rPr>
              <a:t>と、</a:t>
            </a:r>
            <a:r>
              <a:rPr kumimoji="1" lang="en-US" altLang="ja-JP" sz="1867" b="1" dirty="0">
                <a:solidFill>
                  <a:srgbClr val="F79646"/>
                </a:solidFill>
                <a:latin typeface="游ゴシック" panose="020B0400000000000000" pitchFamily="50" charset="-128"/>
                <a:ea typeface="游ゴシック" panose="020B0400000000000000" pitchFamily="50" charset="-128"/>
              </a:rPr>
              <a:t>OECD</a:t>
            </a:r>
            <a:r>
              <a:rPr kumimoji="1" lang="ja-JP" altLang="en-US" sz="1867" b="1" dirty="0">
                <a:solidFill>
                  <a:srgbClr val="F79646"/>
                </a:solidFill>
                <a:latin typeface="游ゴシック" panose="020B0400000000000000" pitchFamily="50" charset="-128"/>
                <a:ea typeface="游ゴシック" panose="020B0400000000000000" pitchFamily="50" charset="-128"/>
              </a:rPr>
              <a:t>諸国</a:t>
            </a:r>
            <a:r>
              <a:rPr kumimoji="1" lang="ja-JP" altLang="en-US" sz="1867" b="1" dirty="0">
                <a:latin typeface="游ゴシック" panose="020B0400000000000000" pitchFamily="50" charset="-128"/>
                <a:ea typeface="游ゴシック" panose="020B0400000000000000" pitchFamily="50" charset="-128"/>
              </a:rPr>
              <a:t>と比べても非常に低い水準です。</a:t>
            </a:r>
          </a:p>
        </p:txBody>
      </p:sp>
      <p:pic>
        <p:nvPicPr>
          <p:cNvPr id="9" name="図 8">
            <a:extLst>
              <a:ext uri="{FF2B5EF4-FFF2-40B4-BE49-F238E27FC236}">
                <a16:creationId xmlns:a16="http://schemas.microsoft.com/office/drawing/2014/main" id="{92CF34C8-4163-A3A7-000C-74EA980E12EF}"/>
              </a:ext>
            </a:extLst>
          </p:cNvPr>
          <p:cNvPicPr>
            <a:picLocks noChangeAspect="1"/>
          </p:cNvPicPr>
          <p:nvPr/>
        </p:nvPicPr>
        <p:blipFill>
          <a:blip r:embed="rId2"/>
          <a:stretch>
            <a:fillRect/>
          </a:stretch>
        </p:blipFill>
        <p:spPr>
          <a:xfrm>
            <a:off x="965200" y="1955800"/>
            <a:ext cx="6127375" cy="4266103"/>
          </a:xfrm>
          <a:prstGeom prst="rect">
            <a:avLst/>
          </a:prstGeom>
        </p:spPr>
      </p:pic>
      <p:sp>
        <p:nvSpPr>
          <p:cNvPr id="10" name="思考の吹き出し: 雲形 9">
            <a:extLst>
              <a:ext uri="{FF2B5EF4-FFF2-40B4-BE49-F238E27FC236}">
                <a16:creationId xmlns:a16="http://schemas.microsoft.com/office/drawing/2014/main" id="{2A7F77FF-BDBA-F0CE-449E-F82C87F98ECE}"/>
              </a:ext>
            </a:extLst>
          </p:cNvPr>
          <p:cNvSpPr/>
          <p:nvPr/>
        </p:nvSpPr>
        <p:spPr>
          <a:xfrm>
            <a:off x="7264400" y="1701800"/>
            <a:ext cx="4064000" cy="2997200"/>
          </a:xfrm>
          <a:prstGeom prst="cloudCallout">
            <a:avLst>
              <a:gd name="adj1" fmla="val 21834"/>
              <a:gd name="adj2" fmla="val 5908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テキスト ボックス 11">
            <a:extLst>
              <a:ext uri="{FF2B5EF4-FFF2-40B4-BE49-F238E27FC236}">
                <a16:creationId xmlns:a16="http://schemas.microsoft.com/office/drawing/2014/main" id="{557C2C39-7C96-F96A-EBD7-62CCB77ACDB8}"/>
              </a:ext>
            </a:extLst>
          </p:cNvPr>
          <p:cNvSpPr txBox="1"/>
          <p:nvPr/>
        </p:nvSpPr>
        <p:spPr>
          <a:xfrm>
            <a:off x="7670801" y="2463800"/>
            <a:ext cx="3466719" cy="1528175"/>
          </a:xfrm>
          <a:prstGeom prst="rect">
            <a:avLst/>
          </a:prstGeom>
          <a:noFill/>
        </p:spPr>
        <p:txBody>
          <a:bodyPr wrap="square">
            <a:spAutoFit/>
          </a:bodyPr>
          <a:lstStyle/>
          <a:p>
            <a:r>
              <a:rPr lang="ja-JP" altLang="en-US" sz="1333" b="1" dirty="0">
                <a:solidFill>
                  <a:srgbClr val="FF0000"/>
                </a:solidFill>
                <a:latin typeface="游ゴシック" panose="020B0400000000000000" pitchFamily="50" charset="-128"/>
                <a:ea typeface="游ゴシック" panose="020B0400000000000000" pitchFamily="50" charset="-128"/>
              </a:rPr>
              <a:t>「</a:t>
            </a:r>
            <a:r>
              <a:rPr lang="en-US" altLang="ja-JP" sz="1333" b="1" dirty="0">
                <a:solidFill>
                  <a:srgbClr val="FF0000"/>
                </a:solidFill>
                <a:latin typeface="游ゴシック" panose="020B0400000000000000" pitchFamily="50" charset="-128"/>
                <a:ea typeface="游ゴシック" panose="020B0400000000000000" pitchFamily="50" charset="-128"/>
              </a:rPr>
              <a:t>OECD</a:t>
            </a:r>
            <a:r>
              <a:rPr lang="ja-JP" altLang="en-US" sz="1333" b="1" dirty="0">
                <a:solidFill>
                  <a:srgbClr val="FF0000"/>
                </a:solidFill>
                <a:latin typeface="游ゴシック" panose="020B0400000000000000" pitchFamily="50" charset="-128"/>
                <a:ea typeface="游ゴシック" panose="020B0400000000000000" pitchFamily="50" charset="-128"/>
              </a:rPr>
              <a:t>（オーイーシーディー）」</a:t>
            </a:r>
            <a:r>
              <a:rPr lang="ja-JP" altLang="en-US" sz="1333" b="1" dirty="0">
                <a:latin typeface="游ゴシック" panose="020B0400000000000000" pitchFamily="50" charset="-128"/>
                <a:ea typeface="游ゴシック" panose="020B0400000000000000" pitchFamily="50" charset="-128"/>
              </a:rPr>
              <a:t>とは、</a:t>
            </a:r>
            <a:endParaRPr lang="en-US" altLang="ja-JP" sz="1333" b="1" dirty="0">
              <a:latin typeface="游ゴシック" panose="020B0400000000000000" pitchFamily="50" charset="-128"/>
              <a:ea typeface="游ゴシック" panose="020B0400000000000000" pitchFamily="50" charset="-128"/>
            </a:endParaRPr>
          </a:p>
          <a:p>
            <a:r>
              <a:rPr lang="ja-JP" altLang="en-US" sz="1333" b="1" dirty="0">
                <a:latin typeface="游ゴシック" panose="020B0400000000000000" pitchFamily="50" charset="-128"/>
                <a:ea typeface="游ゴシック" panose="020B0400000000000000" pitchFamily="50" charset="-128"/>
              </a:rPr>
              <a:t>世界の中で経済や暮らしを良くするために協力している国のグループのことです。</a:t>
            </a:r>
            <a:endParaRPr lang="en-US" altLang="ja-JP" sz="1333" b="1" dirty="0">
              <a:latin typeface="游ゴシック" panose="020B0400000000000000" pitchFamily="50" charset="-128"/>
              <a:ea typeface="游ゴシック" panose="020B0400000000000000" pitchFamily="50" charset="-128"/>
            </a:endParaRPr>
          </a:p>
          <a:p>
            <a:endParaRPr lang="en-US" altLang="ja-JP" sz="1333" b="1" dirty="0">
              <a:latin typeface="游ゴシック" panose="020B0400000000000000" pitchFamily="50" charset="-128"/>
              <a:ea typeface="游ゴシック" panose="020B0400000000000000" pitchFamily="50" charset="-128"/>
            </a:endParaRPr>
          </a:p>
          <a:p>
            <a:r>
              <a:rPr lang="ja-JP" altLang="en-US" sz="1333" b="1" dirty="0">
                <a:latin typeface="游ゴシック" panose="020B0400000000000000" pitchFamily="50" charset="-128"/>
                <a:ea typeface="游ゴシック" panose="020B0400000000000000" pitchFamily="50" charset="-128"/>
              </a:rPr>
              <a:t>このグループには、アメリカ、フランス、ドイツ、日本、韓国など、合わせて</a:t>
            </a:r>
            <a:r>
              <a:rPr lang="en-US" altLang="ja-JP" sz="1333" b="1" dirty="0">
                <a:latin typeface="游ゴシック" panose="020B0400000000000000" pitchFamily="50" charset="-128"/>
                <a:ea typeface="游ゴシック" panose="020B0400000000000000" pitchFamily="50" charset="-128"/>
              </a:rPr>
              <a:t>38</a:t>
            </a:r>
            <a:r>
              <a:rPr lang="ja-JP" altLang="en-US" sz="1333" b="1" dirty="0">
                <a:latin typeface="游ゴシック" panose="020B0400000000000000" pitchFamily="50" charset="-128"/>
                <a:ea typeface="游ゴシック" panose="020B0400000000000000" pitchFamily="50" charset="-128"/>
              </a:rPr>
              <a:t>の国が入っています（</a:t>
            </a:r>
            <a:r>
              <a:rPr lang="en-US" altLang="ja-JP" sz="1333" b="1" dirty="0">
                <a:latin typeface="游ゴシック" panose="020B0400000000000000" pitchFamily="50" charset="-128"/>
                <a:ea typeface="游ゴシック" panose="020B0400000000000000" pitchFamily="50" charset="-128"/>
              </a:rPr>
              <a:t>2025</a:t>
            </a:r>
            <a:r>
              <a:rPr lang="ja-JP" altLang="en-US" sz="1333" b="1" dirty="0">
                <a:latin typeface="游ゴシック" panose="020B0400000000000000" pitchFamily="50" charset="-128"/>
                <a:ea typeface="游ゴシック" panose="020B0400000000000000" pitchFamily="50" charset="-128"/>
              </a:rPr>
              <a:t>年時点）。</a:t>
            </a:r>
            <a:endParaRPr lang="en-US" altLang="ja-JP" sz="1333" b="1" dirty="0">
              <a:latin typeface="游ゴシック" panose="020B0400000000000000" pitchFamily="50" charset="-128"/>
              <a:ea typeface="游ゴシック" panose="020B0400000000000000" pitchFamily="50" charset="-128"/>
            </a:endParaRPr>
          </a:p>
        </p:txBody>
      </p:sp>
      <p:pic>
        <p:nvPicPr>
          <p:cNvPr id="4" name="図 3" descr="アイコン&#10;&#10;AI 生成コンテンツは誤りを含む可能性があります。">
            <a:extLst>
              <a:ext uri="{FF2B5EF4-FFF2-40B4-BE49-F238E27FC236}">
                <a16:creationId xmlns:a16="http://schemas.microsoft.com/office/drawing/2014/main" id="{7EAB3CB4-8F4F-7F99-72EA-3D8595380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0" y="4699000"/>
            <a:ext cx="2311400" cy="2311400"/>
          </a:xfrm>
          <a:prstGeom prst="rect">
            <a:avLst/>
          </a:prstGeom>
        </p:spPr>
      </p:pic>
    </p:spTree>
    <p:extLst>
      <p:ext uri="{BB962C8B-B14F-4D97-AF65-F5344CB8AC3E}">
        <p14:creationId xmlns:p14="http://schemas.microsoft.com/office/powerpoint/2010/main" val="375888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2C8CC-920C-4991-A37E-349FB6E33F18}"/>
            </a:ext>
          </a:extLst>
        </p:cNvPr>
        <p:cNvGrpSpPr/>
        <p:nvPr/>
      </p:nvGrpSpPr>
      <p:grpSpPr>
        <a:xfrm>
          <a:off x="0" y="0"/>
          <a:ext cx="0" cy="0"/>
          <a:chOff x="0" y="0"/>
          <a:chExt cx="0" cy="0"/>
        </a:xfrm>
      </p:grpSpPr>
      <p:grpSp>
        <p:nvGrpSpPr>
          <p:cNvPr id="23" name="Group 13">
            <a:extLst>
              <a:ext uri="{FF2B5EF4-FFF2-40B4-BE49-F238E27FC236}">
                <a16:creationId xmlns:a16="http://schemas.microsoft.com/office/drawing/2014/main" id="{87F7C7C5-8845-5299-9D71-C3A22547DF0D}"/>
              </a:ext>
            </a:extLst>
          </p:cNvPr>
          <p:cNvGrpSpPr/>
          <p:nvPr/>
        </p:nvGrpSpPr>
        <p:grpSpPr>
          <a:xfrm>
            <a:off x="482600" y="939800"/>
            <a:ext cx="11226803" cy="5664200"/>
            <a:chOff x="0" y="-47625"/>
            <a:chExt cx="3870844" cy="2311892"/>
          </a:xfrm>
        </p:grpSpPr>
        <p:sp>
          <p:nvSpPr>
            <p:cNvPr id="24" name="Freeform 14">
              <a:extLst>
                <a:ext uri="{FF2B5EF4-FFF2-40B4-BE49-F238E27FC236}">
                  <a16:creationId xmlns:a16="http://schemas.microsoft.com/office/drawing/2014/main" id="{A076E464-0D8B-1655-78FC-A5C7A69C3D92}"/>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25" name="TextBox 15">
              <a:extLst>
                <a:ext uri="{FF2B5EF4-FFF2-40B4-BE49-F238E27FC236}">
                  <a16:creationId xmlns:a16="http://schemas.microsoft.com/office/drawing/2014/main" id="{DF3CA143-87BF-7FB4-0CC3-953C8AB5E382}"/>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E4BCCD1D-FF9D-52B1-4371-2446B7E6D9F9}"/>
              </a:ext>
            </a:extLst>
          </p:cNvPr>
          <p:cNvGrpSpPr/>
          <p:nvPr/>
        </p:nvGrpSpPr>
        <p:grpSpPr>
          <a:xfrm>
            <a:off x="2496725" y="736600"/>
            <a:ext cx="7198550" cy="660400"/>
            <a:chOff x="0" y="0"/>
            <a:chExt cx="2843872" cy="416775"/>
          </a:xfrm>
          <a:solidFill>
            <a:srgbClr val="FFC23A"/>
          </a:solidFill>
        </p:grpSpPr>
        <p:sp>
          <p:nvSpPr>
            <p:cNvPr id="12" name="Freeform 12">
              <a:extLst>
                <a:ext uri="{FF2B5EF4-FFF2-40B4-BE49-F238E27FC236}">
                  <a16:creationId xmlns:a16="http://schemas.microsoft.com/office/drawing/2014/main" id="{8A77AE76-458F-005C-992A-C214B5936D5A}"/>
                </a:ext>
              </a:extLst>
            </p:cNvPr>
            <p:cNvSpPr/>
            <p:nvPr/>
          </p:nvSpPr>
          <p:spPr>
            <a:xfrm>
              <a:off x="0" y="0"/>
              <a:ext cx="2843872" cy="416775"/>
            </a:xfrm>
            <a:custGeom>
              <a:avLst/>
              <a:gdLst/>
              <a:ahLst/>
              <a:cxnLst/>
              <a:rect l="l" t="t" r="r" b="b"/>
              <a:pathLst>
                <a:path w="2843872" h="416775">
                  <a:moveTo>
                    <a:pt x="39434" y="0"/>
                  </a:moveTo>
                  <a:lnTo>
                    <a:pt x="2804437" y="0"/>
                  </a:lnTo>
                  <a:cubicBezTo>
                    <a:pt x="2814896" y="0"/>
                    <a:pt x="2824926" y="4155"/>
                    <a:pt x="2832321" y="11550"/>
                  </a:cubicBezTo>
                  <a:cubicBezTo>
                    <a:pt x="2839717" y="18945"/>
                    <a:pt x="2843872" y="28976"/>
                    <a:pt x="2843872" y="39434"/>
                  </a:cubicBezTo>
                  <a:lnTo>
                    <a:pt x="2843872" y="377341"/>
                  </a:lnTo>
                  <a:cubicBezTo>
                    <a:pt x="2843872" y="387800"/>
                    <a:pt x="2839717" y="397830"/>
                    <a:pt x="2832321" y="405225"/>
                  </a:cubicBezTo>
                  <a:cubicBezTo>
                    <a:pt x="2824926" y="412621"/>
                    <a:pt x="2814896" y="416775"/>
                    <a:pt x="2804437" y="416775"/>
                  </a:cubicBezTo>
                  <a:lnTo>
                    <a:pt x="39434" y="416775"/>
                  </a:lnTo>
                  <a:cubicBezTo>
                    <a:pt x="28976" y="416775"/>
                    <a:pt x="18945" y="412621"/>
                    <a:pt x="11550" y="405225"/>
                  </a:cubicBezTo>
                  <a:cubicBezTo>
                    <a:pt x="4155" y="397830"/>
                    <a:pt x="0" y="387800"/>
                    <a:pt x="0" y="377341"/>
                  </a:cubicBezTo>
                  <a:lnTo>
                    <a:pt x="0" y="39434"/>
                  </a:lnTo>
                  <a:cubicBezTo>
                    <a:pt x="0" y="28976"/>
                    <a:pt x="4155" y="18945"/>
                    <a:pt x="11550" y="11550"/>
                  </a:cubicBezTo>
                  <a:cubicBezTo>
                    <a:pt x="18945" y="4155"/>
                    <a:pt x="28976" y="0"/>
                    <a:pt x="39434" y="0"/>
                  </a:cubicBezTo>
                  <a:close/>
                </a:path>
              </a:pathLst>
            </a:custGeom>
            <a:grpFill/>
            <a:ln cap="rnd">
              <a:noFill/>
              <a:prstDash val="solid"/>
              <a:round/>
            </a:ln>
          </p:spPr>
          <p:txBody>
            <a:bodyPr/>
            <a:lstStyle/>
            <a:p>
              <a:endParaRPr lang="ja-JP" altLang="en-US" sz="1200"/>
            </a:p>
          </p:txBody>
        </p:sp>
        <p:sp>
          <p:nvSpPr>
            <p:cNvPr id="13" name="TextBox 13">
              <a:extLst>
                <a:ext uri="{FF2B5EF4-FFF2-40B4-BE49-F238E27FC236}">
                  <a16:creationId xmlns:a16="http://schemas.microsoft.com/office/drawing/2014/main" id="{6E3DCCD9-3A42-7E21-A491-0FF17B505621}"/>
                </a:ext>
              </a:extLst>
            </p:cNvPr>
            <p:cNvSpPr txBox="1"/>
            <p:nvPr/>
          </p:nvSpPr>
          <p:spPr>
            <a:xfrm>
              <a:off x="0" y="-47625"/>
              <a:ext cx="2843872" cy="464400"/>
            </a:xfrm>
            <a:prstGeom prst="rect">
              <a:avLst/>
            </a:prstGeom>
            <a:grpFill/>
          </p:spPr>
          <p:txBody>
            <a:bodyPr lIns="33867" tIns="33867" rIns="33867" bIns="33867" rtlCol="0" anchor="ctr"/>
            <a:lstStyle/>
            <a:p>
              <a:pPr algn="ctr">
                <a:lnSpc>
                  <a:spcPts val="1773"/>
                </a:lnSpc>
                <a:spcBef>
                  <a:spcPct val="0"/>
                </a:spcBef>
              </a:pPr>
              <a:endParaRPr sz="1200"/>
            </a:p>
          </p:txBody>
        </p:sp>
      </p:grpSp>
      <p:sp>
        <p:nvSpPr>
          <p:cNvPr id="16" name="TextBox 16">
            <a:extLst>
              <a:ext uri="{FF2B5EF4-FFF2-40B4-BE49-F238E27FC236}">
                <a16:creationId xmlns:a16="http://schemas.microsoft.com/office/drawing/2014/main" id="{F09CB702-CF49-1EBD-A1BE-1B661F25A6B4}"/>
              </a:ext>
            </a:extLst>
          </p:cNvPr>
          <p:cNvSpPr txBox="1"/>
          <p:nvPr/>
        </p:nvSpPr>
        <p:spPr>
          <a:xfrm>
            <a:off x="2286000" y="1632050"/>
            <a:ext cx="7198550" cy="685266"/>
          </a:xfrm>
          <a:prstGeom prst="rect">
            <a:avLst/>
          </a:prstGeom>
        </p:spPr>
        <p:txBody>
          <a:bodyPr lIns="33867" tIns="33867" rIns="33867" bIns="33867" rtlCol="0" anchor="ctr"/>
          <a:lstStyle/>
          <a:p>
            <a:pPr algn="ctr">
              <a:lnSpc>
                <a:spcPts val="1773"/>
              </a:lnSpc>
              <a:spcBef>
                <a:spcPct val="0"/>
              </a:spcBef>
            </a:pPr>
            <a:endParaRPr sz="1200"/>
          </a:p>
        </p:txBody>
      </p:sp>
      <p:sp>
        <p:nvSpPr>
          <p:cNvPr id="17" name="TextBox 17">
            <a:extLst>
              <a:ext uri="{FF2B5EF4-FFF2-40B4-BE49-F238E27FC236}">
                <a16:creationId xmlns:a16="http://schemas.microsoft.com/office/drawing/2014/main" id="{EE873189-6980-0DCF-E9B6-F310427552A4}"/>
              </a:ext>
            </a:extLst>
          </p:cNvPr>
          <p:cNvSpPr txBox="1"/>
          <p:nvPr/>
        </p:nvSpPr>
        <p:spPr>
          <a:xfrm>
            <a:off x="3084648" y="635000"/>
            <a:ext cx="6022705" cy="633763"/>
          </a:xfrm>
          <a:prstGeom prst="rect">
            <a:avLst/>
          </a:prstGeom>
        </p:spPr>
        <p:txBody>
          <a:bodyPr lIns="0" tIns="0" rIns="0" bIns="0" rtlCol="0" anchor="t">
            <a:spAutoFit/>
          </a:bodyPr>
          <a:lstStyle/>
          <a:p>
            <a:pPr algn="ctr">
              <a:lnSpc>
                <a:spcPts val="5541"/>
              </a:lnSpc>
            </a:pPr>
            <a:r>
              <a:rPr lang="ja-JP" alt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rPr>
              <a:t>みなさんに質問です</a:t>
            </a:r>
            <a:endParaRPr 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sp>
        <p:nvSpPr>
          <p:cNvPr id="26" name="テキスト ボックス 25">
            <a:extLst>
              <a:ext uri="{FF2B5EF4-FFF2-40B4-BE49-F238E27FC236}">
                <a16:creationId xmlns:a16="http://schemas.microsoft.com/office/drawing/2014/main" id="{AD9F4940-B33A-1003-E4A4-10D6CC65DBF7}"/>
              </a:ext>
            </a:extLst>
          </p:cNvPr>
          <p:cNvSpPr txBox="1"/>
          <p:nvPr/>
        </p:nvSpPr>
        <p:spPr>
          <a:xfrm>
            <a:off x="2079516" y="2362200"/>
            <a:ext cx="8032969" cy="1675010"/>
          </a:xfrm>
          <a:prstGeom prst="rect">
            <a:avLst/>
          </a:prstGeom>
          <a:noFill/>
        </p:spPr>
        <p:txBody>
          <a:bodyPr wrap="none" rtlCol="0">
            <a:spAutoFit/>
          </a:bodyPr>
          <a:lstStyle/>
          <a:p>
            <a:pPr algn="ctr">
              <a:lnSpc>
                <a:spcPct val="150000"/>
              </a:lnSpc>
            </a:pPr>
            <a:r>
              <a:rPr kumimoji="1" lang="ja-JP" altLang="en-US" sz="3600" b="1" dirty="0"/>
              <a:t>では、日本はどのようなエネルギーを</a:t>
            </a:r>
            <a:endParaRPr kumimoji="1" lang="en-US" altLang="ja-JP" sz="3600" b="1" dirty="0"/>
          </a:p>
          <a:p>
            <a:pPr algn="ctr">
              <a:lnSpc>
                <a:spcPct val="150000"/>
              </a:lnSpc>
            </a:pPr>
            <a:r>
              <a:rPr kumimoji="1" lang="ja-JP" altLang="en-US" sz="3600" b="1" dirty="0"/>
              <a:t>利用しているでしょうか？</a:t>
            </a:r>
          </a:p>
        </p:txBody>
      </p:sp>
      <p:pic>
        <p:nvPicPr>
          <p:cNvPr id="29" name="図 28" descr="光 が含まれている画像&#10;&#10;AI 生成コンテンツは誤りを含む可能性があります。">
            <a:extLst>
              <a:ext uri="{FF2B5EF4-FFF2-40B4-BE49-F238E27FC236}">
                <a16:creationId xmlns:a16="http://schemas.microsoft.com/office/drawing/2014/main" id="{9D655785-AB3F-7E37-962D-8564AB1C0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3581400"/>
            <a:ext cx="4343400" cy="4343400"/>
          </a:xfrm>
          <a:prstGeom prst="rect">
            <a:avLst/>
          </a:prstGeom>
        </p:spPr>
      </p:pic>
      <p:pic>
        <p:nvPicPr>
          <p:cNvPr id="31" name="図 30" descr="抽象, 光 が含まれている画像&#10;&#10;AI 生成コンテンツは誤りを含む可能性があります。">
            <a:extLst>
              <a:ext uri="{FF2B5EF4-FFF2-40B4-BE49-F238E27FC236}">
                <a16:creationId xmlns:a16="http://schemas.microsoft.com/office/drawing/2014/main" id="{7F225FB6-E386-CFCF-2ECB-541E656CC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3419813"/>
            <a:ext cx="4597400" cy="4597400"/>
          </a:xfrm>
          <a:prstGeom prst="rect">
            <a:avLst/>
          </a:prstGeom>
        </p:spPr>
      </p:pic>
      <p:sp>
        <p:nvSpPr>
          <p:cNvPr id="2" name="タイトル 1">
            <a:extLst>
              <a:ext uri="{FF2B5EF4-FFF2-40B4-BE49-F238E27FC236}">
                <a16:creationId xmlns:a16="http://schemas.microsoft.com/office/drawing/2014/main" id="{999ED925-19C7-7AF5-33DD-13AACF2DE7C3}"/>
              </a:ext>
            </a:extLst>
          </p:cNvPr>
          <p:cNvSpPr txBox="1">
            <a:spLocks/>
          </p:cNvSpPr>
          <p:nvPr/>
        </p:nvSpPr>
        <p:spPr>
          <a:xfrm>
            <a:off x="457200" y="1778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日本のエネルギー自給率</a:t>
            </a:r>
          </a:p>
        </p:txBody>
      </p:sp>
    </p:spTree>
    <p:extLst>
      <p:ext uri="{BB962C8B-B14F-4D97-AF65-F5344CB8AC3E}">
        <p14:creationId xmlns:p14="http://schemas.microsoft.com/office/powerpoint/2010/main" val="366782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55638-B2E9-70EE-6ED0-A7A31D526CB7}"/>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90229A0C-5525-5BCF-4024-D01B5649D30F}"/>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13ADB53A-C2A1-D650-A402-ED682CDAB6DE}"/>
              </a:ext>
            </a:extLst>
          </p:cNvPr>
          <p:cNvGrpSpPr/>
          <p:nvPr/>
        </p:nvGrpSpPr>
        <p:grpSpPr>
          <a:xfrm>
            <a:off x="482600" y="120439"/>
            <a:ext cx="11226803" cy="6483561"/>
            <a:chOff x="0" y="-47625"/>
            <a:chExt cx="3870844" cy="2311892"/>
          </a:xfrm>
        </p:grpSpPr>
        <p:sp>
          <p:nvSpPr>
            <p:cNvPr id="14" name="Freeform 14">
              <a:extLst>
                <a:ext uri="{FF2B5EF4-FFF2-40B4-BE49-F238E27FC236}">
                  <a16:creationId xmlns:a16="http://schemas.microsoft.com/office/drawing/2014/main" id="{AEA8A41C-C8C2-931B-BBDA-283D5EAE0A95}"/>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47EA3321-E8F7-CE6F-3A2E-BB1627548F64}"/>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2" name="タイトル 1">
            <a:extLst>
              <a:ext uri="{FF2B5EF4-FFF2-40B4-BE49-F238E27FC236}">
                <a16:creationId xmlns:a16="http://schemas.microsoft.com/office/drawing/2014/main" id="{7FB9E859-7721-98AE-04C1-621E60471522}"/>
              </a:ext>
            </a:extLst>
          </p:cNvPr>
          <p:cNvSpPr txBox="1">
            <a:spLocks/>
          </p:cNvSpPr>
          <p:nvPr/>
        </p:nvSpPr>
        <p:spPr>
          <a:xfrm>
            <a:off x="965200" y="5334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日本のエネルギー自給率</a:t>
            </a:r>
          </a:p>
        </p:txBody>
      </p:sp>
      <p:sp>
        <p:nvSpPr>
          <p:cNvPr id="8" name="テキスト ボックス 7">
            <a:extLst>
              <a:ext uri="{FF2B5EF4-FFF2-40B4-BE49-F238E27FC236}">
                <a16:creationId xmlns:a16="http://schemas.microsoft.com/office/drawing/2014/main" id="{241AE281-0C5E-F6FC-749C-93E8A0396CC6}"/>
              </a:ext>
            </a:extLst>
          </p:cNvPr>
          <p:cNvSpPr txBox="1"/>
          <p:nvPr/>
        </p:nvSpPr>
        <p:spPr>
          <a:xfrm>
            <a:off x="1117601" y="1041400"/>
            <a:ext cx="10735631" cy="482376"/>
          </a:xfrm>
          <a:prstGeom prst="rect">
            <a:avLst/>
          </a:prstGeom>
          <a:noFill/>
        </p:spPr>
        <p:txBody>
          <a:bodyPr wrap="non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日本は海外から輸入される石油・石炭・天然ガス（</a:t>
            </a:r>
            <a:r>
              <a:rPr kumimoji="1" lang="en-US" altLang="ja-JP" sz="1867" b="1" dirty="0">
                <a:latin typeface="游ゴシック" panose="020B0400000000000000" pitchFamily="50" charset="-128"/>
                <a:ea typeface="游ゴシック" panose="020B0400000000000000" pitchFamily="50" charset="-128"/>
              </a:rPr>
              <a:t>LNG</a:t>
            </a:r>
            <a:r>
              <a:rPr kumimoji="1" lang="ja-JP" altLang="en-US" sz="1867" b="1" dirty="0">
                <a:latin typeface="游ゴシック" panose="020B0400000000000000" pitchFamily="50" charset="-128"/>
                <a:ea typeface="游ゴシック" panose="020B0400000000000000" pitchFamily="50" charset="-128"/>
              </a:rPr>
              <a:t>）など化石燃料に大きく依存しています。</a:t>
            </a:r>
          </a:p>
        </p:txBody>
      </p:sp>
      <p:pic>
        <p:nvPicPr>
          <p:cNvPr id="9" name="図 8">
            <a:extLst>
              <a:ext uri="{FF2B5EF4-FFF2-40B4-BE49-F238E27FC236}">
                <a16:creationId xmlns:a16="http://schemas.microsoft.com/office/drawing/2014/main" id="{4907253B-D3DB-25FA-369C-2DA7687A377E}"/>
              </a:ext>
            </a:extLst>
          </p:cNvPr>
          <p:cNvPicPr>
            <a:picLocks noChangeAspect="1"/>
          </p:cNvPicPr>
          <p:nvPr/>
        </p:nvPicPr>
        <p:blipFill>
          <a:blip r:embed="rId2"/>
          <a:stretch>
            <a:fillRect/>
          </a:stretch>
        </p:blipFill>
        <p:spPr>
          <a:xfrm>
            <a:off x="1489809" y="2057400"/>
            <a:ext cx="9212383" cy="3824239"/>
          </a:xfrm>
          <a:prstGeom prst="rect">
            <a:avLst/>
          </a:prstGeom>
        </p:spPr>
      </p:pic>
    </p:spTree>
    <p:extLst>
      <p:ext uri="{BB962C8B-B14F-4D97-AF65-F5344CB8AC3E}">
        <p14:creationId xmlns:p14="http://schemas.microsoft.com/office/powerpoint/2010/main" val="374656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1A68-4113-2F66-44DE-40264D5564AC}"/>
            </a:ext>
          </a:extLst>
        </p:cNvPr>
        <p:cNvGrpSpPr/>
        <p:nvPr/>
      </p:nvGrpSpPr>
      <p:grpSpPr>
        <a:xfrm>
          <a:off x="0" y="0"/>
          <a:ext cx="0" cy="0"/>
          <a:chOff x="0" y="0"/>
          <a:chExt cx="0" cy="0"/>
        </a:xfrm>
      </p:grpSpPr>
      <p:grpSp>
        <p:nvGrpSpPr>
          <p:cNvPr id="23" name="Group 13">
            <a:extLst>
              <a:ext uri="{FF2B5EF4-FFF2-40B4-BE49-F238E27FC236}">
                <a16:creationId xmlns:a16="http://schemas.microsoft.com/office/drawing/2014/main" id="{5BAEA5DB-7C21-130C-D7C4-6D37C107CF2A}"/>
              </a:ext>
            </a:extLst>
          </p:cNvPr>
          <p:cNvGrpSpPr/>
          <p:nvPr/>
        </p:nvGrpSpPr>
        <p:grpSpPr>
          <a:xfrm>
            <a:off x="482600" y="939800"/>
            <a:ext cx="11226803" cy="5664200"/>
            <a:chOff x="0" y="-47625"/>
            <a:chExt cx="3870844" cy="2311892"/>
          </a:xfrm>
        </p:grpSpPr>
        <p:sp>
          <p:nvSpPr>
            <p:cNvPr id="24" name="Freeform 14">
              <a:extLst>
                <a:ext uri="{FF2B5EF4-FFF2-40B4-BE49-F238E27FC236}">
                  <a16:creationId xmlns:a16="http://schemas.microsoft.com/office/drawing/2014/main" id="{44F2FDB6-0DA3-2D3B-E2A1-67C09059C62F}"/>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25" name="TextBox 15">
              <a:extLst>
                <a:ext uri="{FF2B5EF4-FFF2-40B4-BE49-F238E27FC236}">
                  <a16:creationId xmlns:a16="http://schemas.microsoft.com/office/drawing/2014/main" id="{307813DC-D711-7C30-3B3D-1D8EC7F1AEBF}"/>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9168D3D6-2260-627C-35F3-30319BE6D1B4}"/>
              </a:ext>
            </a:extLst>
          </p:cNvPr>
          <p:cNvGrpSpPr/>
          <p:nvPr/>
        </p:nvGrpSpPr>
        <p:grpSpPr>
          <a:xfrm>
            <a:off x="2496725" y="736600"/>
            <a:ext cx="7198550" cy="660400"/>
            <a:chOff x="0" y="0"/>
            <a:chExt cx="2843872" cy="416775"/>
          </a:xfrm>
          <a:solidFill>
            <a:srgbClr val="39A8CB"/>
          </a:solidFill>
        </p:grpSpPr>
        <p:sp>
          <p:nvSpPr>
            <p:cNvPr id="12" name="Freeform 12">
              <a:extLst>
                <a:ext uri="{FF2B5EF4-FFF2-40B4-BE49-F238E27FC236}">
                  <a16:creationId xmlns:a16="http://schemas.microsoft.com/office/drawing/2014/main" id="{57160B1B-A102-699E-7DC4-1DBA936BD252}"/>
                </a:ext>
              </a:extLst>
            </p:cNvPr>
            <p:cNvSpPr/>
            <p:nvPr/>
          </p:nvSpPr>
          <p:spPr>
            <a:xfrm>
              <a:off x="0" y="0"/>
              <a:ext cx="2843872" cy="416775"/>
            </a:xfrm>
            <a:custGeom>
              <a:avLst/>
              <a:gdLst/>
              <a:ahLst/>
              <a:cxnLst/>
              <a:rect l="l" t="t" r="r" b="b"/>
              <a:pathLst>
                <a:path w="2843872" h="416775">
                  <a:moveTo>
                    <a:pt x="39434" y="0"/>
                  </a:moveTo>
                  <a:lnTo>
                    <a:pt x="2804437" y="0"/>
                  </a:lnTo>
                  <a:cubicBezTo>
                    <a:pt x="2814896" y="0"/>
                    <a:pt x="2824926" y="4155"/>
                    <a:pt x="2832321" y="11550"/>
                  </a:cubicBezTo>
                  <a:cubicBezTo>
                    <a:pt x="2839717" y="18945"/>
                    <a:pt x="2843872" y="28976"/>
                    <a:pt x="2843872" y="39434"/>
                  </a:cubicBezTo>
                  <a:lnTo>
                    <a:pt x="2843872" y="377341"/>
                  </a:lnTo>
                  <a:cubicBezTo>
                    <a:pt x="2843872" y="387800"/>
                    <a:pt x="2839717" y="397830"/>
                    <a:pt x="2832321" y="405225"/>
                  </a:cubicBezTo>
                  <a:cubicBezTo>
                    <a:pt x="2824926" y="412621"/>
                    <a:pt x="2814896" y="416775"/>
                    <a:pt x="2804437" y="416775"/>
                  </a:cubicBezTo>
                  <a:lnTo>
                    <a:pt x="39434" y="416775"/>
                  </a:lnTo>
                  <a:cubicBezTo>
                    <a:pt x="28976" y="416775"/>
                    <a:pt x="18945" y="412621"/>
                    <a:pt x="11550" y="405225"/>
                  </a:cubicBezTo>
                  <a:cubicBezTo>
                    <a:pt x="4155" y="397830"/>
                    <a:pt x="0" y="387800"/>
                    <a:pt x="0" y="377341"/>
                  </a:cubicBezTo>
                  <a:lnTo>
                    <a:pt x="0" y="39434"/>
                  </a:lnTo>
                  <a:cubicBezTo>
                    <a:pt x="0" y="28976"/>
                    <a:pt x="4155" y="18945"/>
                    <a:pt x="11550" y="11550"/>
                  </a:cubicBezTo>
                  <a:cubicBezTo>
                    <a:pt x="18945" y="4155"/>
                    <a:pt x="28976" y="0"/>
                    <a:pt x="39434" y="0"/>
                  </a:cubicBezTo>
                  <a:close/>
                </a:path>
              </a:pathLst>
            </a:custGeom>
            <a:grpFill/>
            <a:ln cap="rnd">
              <a:noFill/>
              <a:prstDash val="solid"/>
              <a:round/>
            </a:ln>
          </p:spPr>
          <p:txBody>
            <a:bodyPr/>
            <a:lstStyle/>
            <a:p>
              <a:endParaRPr lang="ja-JP" altLang="en-US" sz="1200"/>
            </a:p>
          </p:txBody>
        </p:sp>
        <p:sp>
          <p:nvSpPr>
            <p:cNvPr id="13" name="TextBox 13">
              <a:extLst>
                <a:ext uri="{FF2B5EF4-FFF2-40B4-BE49-F238E27FC236}">
                  <a16:creationId xmlns:a16="http://schemas.microsoft.com/office/drawing/2014/main" id="{F5210594-CBDA-B671-E472-7C54A3B9D5C3}"/>
                </a:ext>
              </a:extLst>
            </p:cNvPr>
            <p:cNvSpPr txBox="1"/>
            <p:nvPr/>
          </p:nvSpPr>
          <p:spPr>
            <a:xfrm>
              <a:off x="0" y="-47625"/>
              <a:ext cx="2843872" cy="464400"/>
            </a:xfrm>
            <a:prstGeom prst="rect">
              <a:avLst/>
            </a:prstGeom>
            <a:grpFill/>
          </p:spPr>
          <p:txBody>
            <a:bodyPr lIns="33867" tIns="33867" rIns="33867" bIns="33867" rtlCol="0" anchor="ctr"/>
            <a:lstStyle/>
            <a:p>
              <a:pPr algn="ctr">
                <a:lnSpc>
                  <a:spcPts val="1773"/>
                </a:lnSpc>
                <a:spcBef>
                  <a:spcPct val="0"/>
                </a:spcBef>
              </a:pPr>
              <a:endParaRPr sz="1200"/>
            </a:p>
          </p:txBody>
        </p:sp>
      </p:grpSp>
      <p:sp>
        <p:nvSpPr>
          <p:cNvPr id="16" name="TextBox 16">
            <a:extLst>
              <a:ext uri="{FF2B5EF4-FFF2-40B4-BE49-F238E27FC236}">
                <a16:creationId xmlns:a16="http://schemas.microsoft.com/office/drawing/2014/main" id="{771D0736-3539-F882-BAA0-FE595584BAEA}"/>
              </a:ext>
            </a:extLst>
          </p:cNvPr>
          <p:cNvSpPr txBox="1"/>
          <p:nvPr/>
        </p:nvSpPr>
        <p:spPr>
          <a:xfrm>
            <a:off x="2286000" y="1632050"/>
            <a:ext cx="7198550" cy="685266"/>
          </a:xfrm>
          <a:prstGeom prst="rect">
            <a:avLst/>
          </a:prstGeom>
        </p:spPr>
        <p:txBody>
          <a:bodyPr lIns="33867" tIns="33867" rIns="33867" bIns="33867" rtlCol="0" anchor="ctr"/>
          <a:lstStyle/>
          <a:p>
            <a:pPr algn="ctr">
              <a:lnSpc>
                <a:spcPts val="1773"/>
              </a:lnSpc>
              <a:spcBef>
                <a:spcPct val="0"/>
              </a:spcBef>
            </a:pPr>
            <a:endParaRPr sz="1200"/>
          </a:p>
        </p:txBody>
      </p:sp>
      <p:sp>
        <p:nvSpPr>
          <p:cNvPr id="17" name="TextBox 17">
            <a:extLst>
              <a:ext uri="{FF2B5EF4-FFF2-40B4-BE49-F238E27FC236}">
                <a16:creationId xmlns:a16="http://schemas.microsoft.com/office/drawing/2014/main" id="{CF185F0A-E01B-538C-BB99-6254535DC379}"/>
              </a:ext>
            </a:extLst>
          </p:cNvPr>
          <p:cNvSpPr txBox="1"/>
          <p:nvPr/>
        </p:nvSpPr>
        <p:spPr>
          <a:xfrm>
            <a:off x="3084648" y="635000"/>
            <a:ext cx="6022705" cy="633763"/>
          </a:xfrm>
          <a:prstGeom prst="rect">
            <a:avLst/>
          </a:prstGeom>
        </p:spPr>
        <p:txBody>
          <a:bodyPr lIns="0" tIns="0" rIns="0" bIns="0" rtlCol="0" anchor="t">
            <a:spAutoFit/>
          </a:bodyPr>
          <a:lstStyle/>
          <a:p>
            <a:pPr algn="ctr">
              <a:lnSpc>
                <a:spcPts val="5541"/>
              </a:lnSpc>
            </a:pPr>
            <a:r>
              <a:rPr lang="ja-JP" alt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rPr>
              <a:t>みなさんに質問です</a:t>
            </a:r>
            <a:endParaRPr 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sp>
        <p:nvSpPr>
          <p:cNvPr id="26" name="テキスト ボックス 25">
            <a:extLst>
              <a:ext uri="{FF2B5EF4-FFF2-40B4-BE49-F238E27FC236}">
                <a16:creationId xmlns:a16="http://schemas.microsoft.com/office/drawing/2014/main" id="{17B36E94-4848-F1D7-33E3-3BCDB2179F40}"/>
              </a:ext>
            </a:extLst>
          </p:cNvPr>
          <p:cNvSpPr txBox="1"/>
          <p:nvPr/>
        </p:nvSpPr>
        <p:spPr>
          <a:xfrm>
            <a:off x="863600" y="2413000"/>
            <a:ext cx="10765982" cy="1675010"/>
          </a:xfrm>
          <a:prstGeom prst="rect">
            <a:avLst/>
          </a:prstGeom>
          <a:noFill/>
        </p:spPr>
        <p:txBody>
          <a:bodyPr wrap="square" rtlCol="0">
            <a:spAutoFit/>
          </a:bodyPr>
          <a:lstStyle/>
          <a:p>
            <a:pPr algn="ctr">
              <a:lnSpc>
                <a:spcPct val="150000"/>
              </a:lnSpc>
            </a:pPr>
            <a:r>
              <a:rPr kumimoji="1" lang="ja-JP" altLang="en-US" sz="3600" b="1" dirty="0"/>
              <a:t>では、どのような国から</a:t>
            </a:r>
            <a:endParaRPr kumimoji="1" lang="en-US" altLang="ja-JP" sz="3600" b="1" dirty="0"/>
          </a:p>
          <a:p>
            <a:pPr algn="ctr">
              <a:lnSpc>
                <a:spcPct val="150000"/>
              </a:lnSpc>
            </a:pPr>
            <a:r>
              <a:rPr kumimoji="1" lang="ja-JP" altLang="en-US" sz="3600" b="1" dirty="0"/>
              <a:t>化石燃料を輸入しているのでしょうか？</a:t>
            </a:r>
          </a:p>
        </p:txBody>
      </p:sp>
      <p:sp>
        <p:nvSpPr>
          <p:cNvPr id="27" name="タイトル 1">
            <a:extLst>
              <a:ext uri="{FF2B5EF4-FFF2-40B4-BE49-F238E27FC236}">
                <a16:creationId xmlns:a16="http://schemas.microsoft.com/office/drawing/2014/main" id="{50588353-400C-2DB5-E2BF-827C1813C2DA}"/>
              </a:ext>
            </a:extLst>
          </p:cNvPr>
          <p:cNvSpPr txBox="1">
            <a:spLocks/>
          </p:cNvSpPr>
          <p:nvPr/>
        </p:nvSpPr>
        <p:spPr>
          <a:xfrm>
            <a:off x="457200" y="1778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資源確保の状況</a:t>
            </a:r>
          </a:p>
        </p:txBody>
      </p:sp>
      <p:pic>
        <p:nvPicPr>
          <p:cNvPr id="29" name="図 28" descr="光 が含まれている画像&#10;&#10;AI 生成コンテンツは誤りを含む可能性があります。">
            <a:extLst>
              <a:ext uri="{FF2B5EF4-FFF2-40B4-BE49-F238E27FC236}">
                <a16:creationId xmlns:a16="http://schemas.microsoft.com/office/drawing/2014/main" id="{C74146B9-0DF5-507F-86CE-3CD27307B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3581400"/>
            <a:ext cx="4343400" cy="4343400"/>
          </a:xfrm>
          <a:prstGeom prst="rect">
            <a:avLst/>
          </a:prstGeom>
        </p:spPr>
      </p:pic>
      <p:pic>
        <p:nvPicPr>
          <p:cNvPr id="31" name="図 30" descr="抽象, 光 が含まれている画像&#10;&#10;AI 生成コンテンツは誤りを含む可能性があります。">
            <a:extLst>
              <a:ext uri="{FF2B5EF4-FFF2-40B4-BE49-F238E27FC236}">
                <a16:creationId xmlns:a16="http://schemas.microsoft.com/office/drawing/2014/main" id="{E7243431-3566-092A-1A8B-786504DD7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3419813"/>
            <a:ext cx="4597400" cy="4597400"/>
          </a:xfrm>
          <a:prstGeom prst="rect">
            <a:avLst/>
          </a:prstGeom>
        </p:spPr>
      </p:pic>
      <p:sp>
        <p:nvSpPr>
          <p:cNvPr id="2" name="テキスト ボックス 1">
            <a:extLst>
              <a:ext uri="{FF2B5EF4-FFF2-40B4-BE49-F238E27FC236}">
                <a16:creationId xmlns:a16="http://schemas.microsoft.com/office/drawing/2014/main" id="{62CE26A3-37A7-24DE-219B-B64C44AAEE7D}"/>
              </a:ext>
            </a:extLst>
          </p:cNvPr>
          <p:cNvSpPr txBox="1"/>
          <p:nvPr/>
        </p:nvSpPr>
        <p:spPr>
          <a:xfrm>
            <a:off x="2527300" y="3193102"/>
            <a:ext cx="1524000" cy="235898"/>
          </a:xfrm>
          <a:prstGeom prst="rect">
            <a:avLst/>
          </a:prstGeom>
          <a:noFill/>
        </p:spPr>
        <p:txBody>
          <a:bodyPr wrap="square">
            <a:spAutoFit/>
          </a:bodyPr>
          <a:lstStyle/>
          <a:p>
            <a:r>
              <a:rPr lang="ja-JP" altLang="en-US" sz="933" b="1" dirty="0">
                <a:latin typeface="游ゴシック" panose="020B0400000000000000" pitchFamily="50" charset="-128"/>
                <a:ea typeface="游ゴシック" panose="020B0400000000000000" pitchFamily="50" charset="-128"/>
              </a:rPr>
              <a:t>かせきねんりょう</a:t>
            </a:r>
            <a:endParaRPr lang="ja-JP" altLang="en-US" sz="933"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590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CCD8-F8E7-4AFC-C156-214028960FC3}"/>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B3360FFA-A915-BA27-2CF9-06BD6EFB188A}"/>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C384E6B4-AB9F-1A0A-CC67-D40F92FBC7CE}"/>
              </a:ext>
            </a:extLst>
          </p:cNvPr>
          <p:cNvGrpSpPr/>
          <p:nvPr/>
        </p:nvGrpSpPr>
        <p:grpSpPr>
          <a:xfrm>
            <a:off x="482600" y="120439"/>
            <a:ext cx="11226803" cy="6483561"/>
            <a:chOff x="0" y="-47625"/>
            <a:chExt cx="3870844" cy="2311892"/>
          </a:xfrm>
        </p:grpSpPr>
        <p:sp>
          <p:nvSpPr>
            <p:cNvPr id="14" name="Freeform 14">
              <a:extLst>
                <a:ext uri="{FF2B5EF4-FFF2-40B4-BE49-F238E27FC236}">
                  <a16:creationId xmlns:a16="http://schemas.microsoft.com/office/drawing/2014/main" id="{A0A29B3F-CA93-4990-9582-96510CE3BA33}"/>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96F70B0D-DF80-697A-C946-381252F3A6B2}"/>
                </a:ext>
              </a:extLst>
            </p:cNvPr>
            <p:cNvSpPr txBox="1"/>
            <p:nvPr/>
          </p:nvSpPr>
          <p:spPr>
            <a:xfrm>
              <a:off x="0" y="-47625"/>
              <a:ext cx="3870843" cy="2311892"/>
            </a:xfrm>
            <a:prstGeom prst="rect">
              <a:avLst/>
            </a:prstGeom>
            <a:ln>
              <a:solidFill>
                <a:srgbClr val="39A8CB"/>
              </a:solidFill>
            </a:ln>
          </p:spPr>
          <p:txBody>
            <a:bodyPr lIns="33867" tIns="33867" rIns="33867" bIns="33867" rtlCol="0" anchor="ctr"/>
            <a:lstStyle/>
            <a:p>
              <a:pPr algn="ctr">
                <a:lnSpc>
                  <a:spcPts val="1773"/>
                </a:lnSpc>
                <a:spcBef>
                  <a:spcPct val="0"/>
                </a:spcBef>
              </a:pPr>
              <a:endParaRPr sz="1200"/>
            </a:p>
          </p:txBody>
        </p:sp>
      </p:grpSp>
      <p:sp>
        <p:nvSpPr>
          <p:cNvPr id="3" name="タイトル 1">
            <a:extLst>
              <a:ext uri="{FF2B5EF4-FFF2-40B4-BE49-F238E27FC236}">
                <a16:creationId xmlns:a16="http://schemas.microsoft.com/office/drawing/2014/main" id="{D1FA40FB-38BD-1FE3-D0FE-9DF0967BBB6E}"/>
              </a:ext>
            </a:extLst>
          </p:cNvPr>
          <p:cNvSpPr txBox="1">
            <a:spLocks/>
          </p:cNvSpPr>
          <p:nvPr/>
        </p:nvSpPr>
        <p:spPr>
          <a:xfrm>
            <a:off x="914400" y="5334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資源確保の状況</a:t>
            </a:r>
          </a:p>
        </p:txBody>
      </p:sp>
      <p:sp>
        <p:nvSpPr>
          <p:cNvPr id="4" name="テキスト ボックス 3">
            <a:extLst>
              <a:ext uri="{FF2B5EF4-FFF2-40B4-BE49-F238E27FC236}">
                <a16:creationId xmlns:a16="http://schemas.microsoft.com/office/drawing/2014/main" id="{41B82FD5-63C5-4F67-642C-A0BAA3D50E0F}"/>
              </a:ext>
            </a:extLst>
          </p:cNvPr>
          <p:cNvSpPr txBox="1"/>
          <p:nvPr/>
        </p:nvSpPr>
        <p:spPr>
          <a:xfrm>
            <a:off x="1270000" y="1143000"/>
            <a:ext cx="10496784" cy="913392"/>
          </a:xfrm>
          <a:prstGeom prst="rect">
            <a:avLst/>
          </a:prstGeom>
          <a:noFill/>
        </p:spPr>
        <p:txBody>
          <a:bodyPr wrap="non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原油は中東地域に</a:t>
            </a:r>
            <a:r>
              <a:rPr lang="en-US" altLang="ja-JP" sz="1867" b="1" dirty="0">
                <a:solidFill>
                  <a:srgbClr val="F79646"/>
                </a:solidFill>
                <a:latin typeface="游ゴシック" panose="020B0400000000000000" pitchFamily="50" charset="-128"/>
                <a:ea typeface="游ゴシック" panose="020B0400000000000000" pitchFamily="50" charset="-128"/>
              </a:rPr>
              <a:t>90%</a:t>
            </a:r>
            <a:r>
              <a:rPr lang="ja-JP" altLang="en-US" sz="1867" b="1" dirty="0">
                <a:latin typeface="游ゴシック" panose="020B0400000000000000" pitchFamily="50" charset="-128"/>
                <a:ea typeface="游ゴシック" panose="020B0400000000000000" pitchFamily="50" charset="-128"/>
              </a:rPr>
              <a:t>以上依存しています。</a:t>
            </a:r>
            <a:endParaRPr lang="en-US" altLang="ja-JP" sz="1867" b="1" dirty="0">
              <a:latin typeface="游ゴシック" panose="020B0400000000000000" pitchFamily="50" charset="-128"/>
              <a:ea typeface="游ゴシック" panose="020B0400000000000000" pitchFamily="50" charset="-128"/>
            </a:endParaRPr>
          </a:p>
          <a:p>
            <a:pPr>
              <a:lnSpc>
                <a:spcPct val="150000"/>
              </a:lnSpc>
            </a:pPr>
            <a:r>
              <a:rPr kumimoji="1" lang="en-US" altLang="ja-JP" sz="1867" b="1" dirty="0">
                <a:latin typeface="游ゴシック" panose="020B0400000000000000" pitchFamily="50" charset="-128"/>
                <a:ea typeface="游ゴシック" panose="020B0400000000000000" pitchFamily="50" charset="-128"/>
              </a:rPr>
              <a:t>LNG</a:t>
            </a:r>
            <a:r>
              <a:rPr kumimoji="1" lang="ja-JP" altLang="en-US" sz="1867" b="1" dirty="0">
                <a:latin typeface="游ゴシック" panose="020B0400000000000000" pitchFamily="50" charset="-128"/>
                <a:ea typeface="游ゴシック" panose="020B0400000000000000" pitchFamily="50" charset="-128"/>
              </a:rPr>
              <a:t>や石炭は、中東地域への依存度は低いものの、アジアなど海外からの輸入に頼っています。</a:t>
            </a:r>
          </a:p>
        </p:txBody>
      </p:sp>
      <p:pic>
        <p:nvPicPr>
          <p:cNvPr id="5" name="図 4">
            <a:extLst>
              <a:ext uri="{FF2B5EF4-FFF2-40B4-BE49-F238E27FC236}">
                <a16:creationId xmlns:a16="http://schemas.microsoft.com/office/drawing/2014/main" id="{F026D1FB-1868-C926-E4CC-C6E72AD520CD}"/>
              </a:ext>
            </a:extLst>
          </p:cNvPr>
          <p:cNvPicPr>
            <a:picLocks noChangeAspect="1"/>
          </p:cNvPicPr>
          <p:nvPr/>
        </p:nvPicPr>
        <p:blipFill>
          <a:blip r:embed="rId2"/>
          <a:stretch>
            <a:fillRect/>
          </a:stretch>
        </p:blipFill>
        <p:spPr>
          <a:xfrm>
            <a:off x="2387600" y="2159000"/>
            <a:ext cx="7584678" cy="3994597"/>
          </a:xfrm>
          <a:prstGeom prst="rect">
            <a:avLst/>
          </a:prstGeom>
        </p:spPr>
      </p:pic>
    </p:spTree>
    <p:extLst>
      <p:ext uri="{BB962C8B-B14F-4D97-AF65-F5344CB8AC3E}">
        <p14:creationId xmlns:p14="http://schemas.microsoft.com/office/powerpoint/2010/main" val="396496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385C-6B60-540D-8435-AAD3DDBA370A}"/>
            </a:ext>
          </a:extLst>
        </p:cNvPr>
        <p:cNvGrpSpPr/>
        <p:nvPr/>
      </p:nvGrpSpPr>
      <p:grpSpPr>
        <a:xfrm>
          <a:off x="0" y="0"/>
          <a:ext cx="0" cy="0"/>
          <a:chOff x="0" y="0"/>
          <a:chExt cx="0" cy="0"/>
        </a:xfrm>
      </p:grpSpPr>
      <p:grpSp>
        <p:nvGrpSpPr>
          <p:cNvPr id="23" name="Group 13">
            <a:extLst>
              <a:ext uri="{FF2B5EF4-FFF2-40B4-BE49-F238E27FC236}">
                <a16:creationId xmlns:a16="http://schemas.microsoft.com/office/drawing/2014/main" id="{E0E28CA2-AD36-C667-2236-171E7DC1DA47}"/>
              </a:ext>
            </a:extLst>
          </p:cNvPr>
          <p:cNvGrpSpPr/>
          <p:nvPr/>
        </p:nvGrpSpPr>
        <p:grpSpPr>
          <a:xfrm>
            <a:off x="482600" y="939800"/>
            <a:ext cx="11226803" cy="5664200"/>
            <a:chOff x="0" y="-47625"/>
            <a:chExt cx="3870844" cy="2311892"/>
          </a:xfrm>
        </p:grpSpPr>
        <p:sp>
          <p:nvSpPr>
            <p:cNvPr id="24" name="Freeform 14">
              <a:extLst>
                <a:ext uri="{FF2B5EF4-FFF2-40B4-BE49-F238E27FC236}">
                  <a16:creationId xmlns:a16="http://schemas.microsoft.com/office/drawing/2014/main" id="{CE9CDE30-546B-E0F8-3003-BF265268DBEF}"/>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25" name="TextBox 15">
              <a:extLst>
                <a:ext uri="{FF2B5EF4-FFF2-40B4-BE49-F238E27FC236}">
                  <a16:creationId xmlns:a16="http://schemas.microsoft.com/office/drawing/2014/main" id="{F0633BA8-1D46-94FD-0582-93DEDC71E848}"/>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E1BA0CA8-B421-90CF-33D7-174DCF8F5B5C}"/>
              </a:ext>
            </a:extLst>
          </p:cNvPr>
          <p:cNvGrpSpPr/>
          <p:nvPr/>
        </p:nvGrpSpPr>
        <p:grpSpPr>
          <a:xfrm>
            <a:off x="2496725" y="736600"/>
            <a:ext cx="7198550" cy="660400"/>
            <a:chOff x="0" y="0"/>
            <a:chExt cx="2843872" cy="416775"/>
          </a:xfrm>
          <a:solidFill>
            <a:srgbClr val="FFC23A"/>
          </a:solidFill>
        </p:grpSpPr>
        <p:sp>
          <p:nvSpPr>
            <p:cNvPr id="12" name="Freeform 12">
              <a:extLst>
                <a:ext uri="{FF2B5EF4-FFF2-40B4-BE49-F238E27FC236}">
                  <a16:creationId xmlns:a16="http://schemas.microsoft.com/office/drawing/2014/main" id="{0A61145C-E3E3-1AEE-52E8-15F824855397}"/>
                </a:ext>
              </a:extLst>
            </p:cNvPr>
            <p:cNvSpPr/>
            <p:nvPr/>
          </p:nvSpPr>
          <p:spPr>
            <a:xfrm>
              <a:off x="0" y="0"/>
              <a:ext cx="2843872" cy="416775"/>
            </a:xfrm>
            <a:custGeom>
              <a:avLst/>
              <a:gdLst/>
              <a:ahLst/>
              <a:cxnLst/>
              <a:rect l="l" t="t" r="r" b="b"/>
              <a:pathLst>
                <a:path w="2843872" h="416775">
                  <a:moveTo>
                    <a:pt x="39434" y="0"/>
                  </a:moveTo>
                  <a:lnTo>
                    <a:pt x="2804437" y="0"/>
                  </a:lnTo>
                  <a:cubicBezTo>
                    <a:pt x="2814896" y="0"/>
                    <a:pt x="2824926" y="4155"/>
                    <a:pt x="2832321" y="11550"/>
                  </a:cubicBezTo>
                  <a:cubicBezTo>
                    <a:pt x="2839717" y="18945"/>
                    <a:pt x="2843872" y="28976"/>
                    <a:pt x="2843872" y="39434"/>
                  </a:cubicBezTo>
                  <a:lnTo>
                    <a:pt x="2843872" y="377341"/>
                  </a:lnTo>
                  <a:cubicBezTo>
                    <a:pt x="2843872" y="387800"/>
                    <a:pt x="2839717" y="397830"/>
                    <a:pt x="2832321" y="405225"/>
                  </a:cubicBezTo>
                  <a:cubicBezTo>
                    <a:pt x="2824926" y="412621"/>
                    <a:pt x="2814896" y="416775"/>
                    <a:pt x="2804437" y="416775"/>
                  </a:cubicBezTo>
                  <a:lnTo>
                    <a:pt x="39434" y="416775"/>
                  </a:lnTo>
                  <a:cubicBezTo>
                    <a:pt x="28976" y="416775"/>
                    <a:pt x="18945" y="412621"/>
                    <a:pt x="11550" y="405225"/>
                  </a:cubicBezTo>
                  <a:cubicBezTo>
                    <a:pt x="4155" y="397830"/>
                    <a:pt x="0" y="387800"/>
                    <a:pt x="0" y="377341"/>
                  </a:cubicBezTo>
                  <a:lnTo>
                    <a:pt x="0" y="39434"/>
                  </a:lnTo>
                  <a:cubicBezTo>
                    <a:pt x="0" y="28976"/>
                    <a:pt x="4155" y="18945"/>
                    <a:pt x="11550" y="11550"/>
                  </a:cubicBezTo>
                  <a:cubicBezTo>
                    <a:pt x="18945" y="4155"/>
                    <a:pt x="28976" y="0"/>
                    <a:pt x="39434" y="0"/>
                  </a:cubicBezTo>
                  <a:close/>
                </a:path>
              </a:pathLst>
            </a:custGeom>
            <a:grpFill/>
            <a:ln cap="rnd">
              <a:noFill/>
              <a:prstDash val="solid"/>
              <a:round/>
            </a:ln>
          </p:spPr>
          <p:txBody>
            <a:bodyPr/>
            <a:lstStyle/>
            <a:p>
              <a:endParaRPr lang="ja-JP" altLang="en-US" sz="1200"/>
            </a:p>
          </p:txBody>
        </p:sp>
        <p:sp>
          <p:nvSpPr>
            <p:cNvPr id="13" name="TextBox 13">
              <a:extLst>
                <a:ext uri="{FF2B5EF4-FFF2-40B4-BE49-F238E27FC236}">
                  <a16:creationId xmlns:a16="http://schemas.microsoft.com/office/drawing/2014/main" id="{BDA54C47-1C84-45C4-56B6-4682274F9FC8}"/>
                </a:ext>
              </a:extLst>
            </p:cNvPr>
            <p:cNvSpPr txBox="1"/>
            <p:nvPr/>
          </p:nvSpPr>
          <p:spPr>
            <a:xfrm>
              <a:off x="0" y="-47625"/>
              <a:ext cx="2843872" cy="464400"/>
            </a:xfrm>
            <a:prstGeom prst="rect">
              <a:avLst/>
            </a:prstGeom>
            <a:grpFill/>
          </p:spPr>
          <p:txBody>
            <a:bodyPr lIns="33867" tIns="33867" rIns="33867" bIns="33867" rtlCol="0" anchor="ctr"/>
            <a:lstStyle/>
            <a:p>
              <a:pPr algn="ctr">
                <a:lnSpc>
                  <a:spcPts val="1773"/>
                </a:lnSpc>
                <a:spcBef>
                  <a:spcPct val="0"/>
                </a:spcBef>
              </a:pPr>
              <a:endParaRPr sz="1200"/>
            </a:p>
          </p:txBody>
        </p:sp>
      </p:grpSp>
      <p:sp>
        <p:nvSpPr>
          <p:cNvPr id="16" name="TextBox 16">
            <a:extLst>
              <a:ext uri="{FF2B5EF4-FFF2-40B4-BE49-F238E27FC236}">
                <a16:creationId xmlns:a16="http://schemas.microsoft.com/office/drawing/2014/main" id="{C6DECB79-0724-D4A2-F071-207A8A3F94B4}"/>
              </a:ext>
            </a:extLst>
          </p:cNvPr>
          <p:cNvSpPr txBox="1"/>
          <p:nvPr/>
        </p:nvSpPr>
        <p:spPr>
          <a:xfrm>
            <a:off x="2286000" y="1632050"/>
            <a:ext cx="7198550" cy="685266"/>
          </a:xfrm>
          <a:prstGeom prst="rect">
            <a:avLst/>
          </a:prstGeom>
        </p:spPr>
        <p:txBody>
          <a:bodyPr lIns="33867" tIns="33867" rIns="33867" bIns="33867" rtlCol="0" anchor="ctr"/>
          <a:lstStyle/>
          <a:p>
            <a:pPr algn="ctr">
              <a:lnSpc>
                <a:spcPts val="1773"/>
              </a:lnSpc>
              <a:spcBef>
                <a:spcPct val="0"/>
              </a:spcBef>
            </a:pPr>
            <a:endParaRPr sz="1200"/>
          </a:p>
        </p:txBody>
      </p:sp>
      <p:sp>
        <p:nvSpPr>
          <p:cNvPr id="17" name="TextBox 17">
            <a:extLst>
              <a:ext uri="{FF2B5EF4-FFF2-40B4-BE49-F238E27FC236}">
                <a16:creationId xmlns:a16="http://schemas.microsoft.com/office/drawing/2014/main" id="{5AACFEA3-465C-0DE4-9958-21BC2091B122}"/>
              </a:ext>
            </a:extLst>
          </p:cNvPr>
          <p:cNvSpPr txBox="1"/>
          <p:nvPr/>
        </p:nvSpPr>
        <p:spPr>
          <a:xfrm>
            <a:off x="3084648" y="635000"/>
            <a:ext cx="6022705" cy="633763"/>
          </a:xfrm>
          <a:prstGeom prst="rect">
            <a:avLst/>
          </a:prstGeom>
        </p:spPr>
        <p:txBody>
          <a:bodyPr lIns="0" tIns="0" rIns="0" bIns="0" rtlCol="0" anchor="t">
            <a:spAutoFit/>
          </a:bodyPr>
          <a:lstStyle/>
          <a:p>
            <a:pPr algn="ctr">
              <a:lnSpc>
                <a:spcPts val="5541"/>
              </a:lnSpc>
            </a:pPr>
            <a:r>
              <a:rPr lang="ja-JP" alt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rPr>
              <a:t>みなさんに質問です</a:t>
            </a:r>
            <a:endParaRPr 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pic>
        <p:nvPicPr>
          <p:cNvPr id="29" name="図 28" descr="光 が含まれている画像&#10;&#10;AI 生成コンテンツは誤りを含む可能性があります。">
            <a:extLst>
              <a:ext uri="{FF2B5EF4-FFF2-40B4-BE49-F238E27FC236}">
                <a16:creationId xmlns:a16="http://schemas.microsoft.com/office/drawing/2014/main" id="{EBFAD177-2076-1FC0-852A-7DC8BE1B2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886200"/>
            <a:ext cx="3959453" cy="3959453"/>
          </a:xfrm>
          <a:prstGeom prst="rect">
            <a:avLst/>
          </a:prstGeom>
        </p:spPr>
      </p:pic>
      <p:pic>
        <p:nvPicPr>
          <p:cNvPr id="31" name="図 30" descr="抽象, 光 が含まれている画像&#10;&#10;AI 生成コンテンツは誤りを含む可能性があります。">
            <a:extLst>
              <a:ext uri="{FF2B5EF4-FFF2-40B4-BE49-F238E27FC236}">
                <a16:creationId xmlns:a16="http://schemas.microsoft.com/office/drawing/2014/main" id="{2BC7EE19-2C9C-9658-1B74-4614A23CF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683000"/>
            <a:ext cx="4191000" cy="4191000"/>
          </a:xfrm>
          <a:prstGeom prst="rect">
            <a:avLst/>
          </a:prstGeom>
        </p:spPr>
      </p:pic>
      <p:sp>
        <p:nvSpPr>
          <p:cNvPr id="3" name="テキスト ボックス 2">
            <a:extLst>
              <a:ext uri="{FF2B5EF4-FFF2-40B4-BE49-F238E27FC236}">
                <a16:creationId xmlns:a16="http://schemas.microsoft.com/office/drawing/2014/main" id="{3A883E5F-C931-940A-0C63-25B12102E765}"/>
              </a:ext>
            </a:extLst>
          </p:cNvPr>
          <p:cNvSpPr txBox="1"/>
          <p:nvPr/>
        </p:nvSpPr>
        <p:spPr>
          <a:xfrm>
            <a:off x="2310349" y="1701800"/>
            <a:ext cx="7571303" cy="3121880"/>
          </a:xfrm>
          <a:prstGeom prst="rect">
            <a:avLst/>
          </a:prstGeom>
          <a:noFill/>
        </p:spPr>
        <p:txBody>
          <a:bodyPr wrap="none" rtlCol="0">
            <a:spAutoFit/>
          </a:bodyPr>
          <a:lstStyle/>
          <a:p>
            <a:pPr algn="ctr">
              <a:lnSpc>
                <a:spcPct val="150000"/>
              </a:lnSpc>
            </a:pPr>
            <a:r>
              <a:rPr kumimoji="1" lang="ja-JP" altLang="en-US" sz="2667" b="1" dirty="0">
                <a:solidFill>
                  <a:srgbClr val="39A8CB"/>
                </a:solidFill>
                <a:latin typeface="游ゴシック" panose="020B0400000000000000" pitchFamily="50" charset="-128"/>
                <a:ea typeface="游ゴシック" panose="020B0400000000000000" pitchFamily="50" charset="-128"/>
              </a:rPr>
              <a:t>化石燃料以外の視点も考えてみましょう。</a:t>
            </a:r>
            <a:endParaRPr kumimoji="1" lang="en-US" altLang="ja-JP" sz="2667" b="1" dirty="0">
              <a:solidFill>
                <a:srgbClr val="39A8CB"/>
              </a:solidFill>
              <a:latin typeface="游ゴシック" panose="020B0400000000000000" pitchFamily="50" charset="-128"/>
              <a:ea typeface="游ゴシック" panose="020B0400000000000000" pitchFamily="50" charset="-128"/>
            </a:endParaRPr>
          </a:p>
          <a:p>
            <a:pPr algn="ctr">
              <a:lnSpc>
                <a:spcPct val="150000"/>
              </a:lnSpc>
            </a:pPr>
            <a:r>
              <a:rPr lang="ja-JP" altLang="en-US" sz="3600" b="1" dirty="0">
                <a:latin typeface="游ゴシック" panose="020B0400000000000000" pitchFamily="50" charset="-128"/>
                <a:ea typeface="游ゴシック" panose="020B0400000000000000" pitchFamily="50" charset="-128"/>
              </a:rPr>
              <a:t>日本では、どのような</a:t>
            </a:r>
            <a:endParaRPr lang="en-US" altLang="ja-JP" sz="3600" b="1" dirty="0">
              <a:latin typeface="游ゴシック" panose="020B0400000000000000" pitchFamily="50" charset="-128"/>
              <a:ea typeface="游ゴシック" panose="020B0400000000000000" pitchFamily="50" charset="-128"/>
            </a:endParaRPr>
          </a:p>
          <a:p>
            <a:pPr algn="ctr">
              <a:lnSpc>
                <a:spcPct val="150000"/>
              </a:lnSpc>
            </a:pPr>
            <a:r>
              <a:rPr lang="ja-JP" altLang="en-US" sz="3600" b="1" dirty="0">
                <a:latin typeface="游ゴシック" panose="020B0400000000000000" pitchFamily="50" charset="-128"/>
                <a:ea typeface="游ゴシック" panose="020B0400000000000000" pitchFamily="50" charset="-128"/>
              </a:rPr>
              <a:t>カーボンニュートラルの取り組みを</a:t>
            </a:r>
            <a:endParaRPr lang="en-US" altLang="ja-JP" sz="3600" b="1" dirty="0">
              <a:latin typeface="游ゴシック" panose="020B0400000000000000" pitchFamily="50" charset="-128"/>
              <a:ea typeface="游ゴシック" panose="020B0400000000000000" pitchFamily="50" charset="-128"/>
            </a:endParaRPr>
          </a:p>
          <a:p>
            <a:pPr algn="ctr">
              <a:lnSpc>
                <a:spcPct val="150000"/>
              </a:lnSpc>
            </a:pPr>
            <a:r>
              <a:rPr lang="ja-JP" altLang="en-US" sz="3600" b="1" dirty="0">
                <a:latin typeface="游ゴシック" panose="020B0400000000000000" pitchFamily="50" charset="-128"/>
                <a:ea typeface="游ゴシック" panose="020B0400000000000000" pitchFamily="50" charset="-128"/>
              </a:rPr>
              <a:t>しているのでしょうか？</a:t>
            </a:r>
            <a:endParaRPr kumimoji="1" lang="ja-JP" altLang="en-US" sz="3600" b="1" dirty="0">
              <a:latin typeface="游ゴシック" panose="020B0400000000000000" pitchFamily="50" charset="-128"/>
              <a:ea typeface="游ゴシック" panose="020B0400000000000000" pitchFamily="50" charset="-128"/>
            </a:endParaRPr>
          </a:p>
        </p:txBody>
      </p:sp>
      <p:sp>
        <p:nvSpPr>
          <p:cNvPr id="4" name="タイトル 1">
            <a:extLst>
              <a:ext uri="{FF2B5EF4-FFF2-40B4-BE49-F238E27FC236}">
                <a16:creationId xmlns:a16="http://schemas.microsoft.com/office/drawing/2014/main" id="{0BB8B269-DB94-6EE3-2316-EDB8BEE346DA}"/>
              </a:ext>
            </a:extLst>
          </p:cNvPr>
          <p:cNvSpPr txBox="1">
            <a:spLocks/>
          </p:cNvSpPr>
          <p:nvPr/>
        </p:nvSpPr>
        <p:spPr>
          <a:xfrm>
            <a:off x="342900" y="127000"/>
            <a:ext cx="70104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日本のカーボンニュートラルの取り組み</a:t>
            </a:r>
          </a:p>
        </p:txBody>
      </p:sp>
    </p:spTree>
    <p:extLst>
      <p:ext uri="{BB962C8B-B14F-4D97-AF65-F5344CB8AC3E}">
        <p14:creationId xmlns:p14="http://schemas.microsoft.com/office/powerpoint/2010/main" val="160288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C5A5-9EB4-E432-51A9-E70AF14992EE}"/>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4A68A06C-B1E7-BD6B-25BE-59257EDFC24D}"/>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EBE7E1C5-6A76-F030-0620-43C47239341F}"/>
              </a:ext>
            </a:extLst>
          </p:cNvPr>
          <p:cNvGrpSpPr/>
          <p:nvPr/>
        </p:nvGrpSpPr>
        <p:grpSpPr>
          <a:xfrm>
            <a:off x="482600" y="120439"/>
            <a:ext cx="11226803" cy="6483561"/>
            <a:chOff x="0" y="-47625"/>
            <a:chExt cx="3870844" cy="2311892"/>
          </a:xfrm>
        </p:grpSpPr>
        <p:sp>
          <p:nvSpPr>
            <p:cNvPr id="14" name="Freeform 14">
              <a:extLst>
                <a:ext uri="{FF2B5EF4-FFF2-40B4-BE49-F238E27FC236}">
                  <a16:creationId xmlns:a16="http://schemas.microsoft.com/office/drawing/2014/main" id="{824FFD41-9F9E-2DE2-A38A-60846EFDFA46}"/>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0B938FDF-CF0E-E365-ACE2-2ABA91B1270F}"/>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3" name="タイトル 1">
            <a:extLst>
              <a:ext uri="{FF2B5EF4-FFF2-40B4-BE49-F238E27FC236}">
                <a16:creationId xmlns:a16="http://schemas.microsoft.com/office/drawing/2014/main" id="{931AAD2B-1E9F-A948-E644-699828AD993B}"/>
              </a:ext>
            </a:extLst>
          </p:cNvPr>
          <p:cNvSpPr txBox="1">
            <a:spLocks/>
          </p:cNvSpPr>
          <p:nvPr/>
        </p:nvSpPr>
        <p:spPr>
          <a:xfrm>
            <a:off x="863600" y="533400"/>
            <a:ext cx="70104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日本のカーボンニュートラルの取り組み</a:t>
            </a:r>
          </a:p>
        </p:txBody>
      </p:sp>
      <p:sp>
        <p:nvSpPr>
          <p:cNvPr id="4" name="テキスト ボックス 3">
            <a:extLst>
              <a:ext uri="{FF2B5EF4-FFF2-40B4-BE49-F238E27FC236}">
                <a16:creationId xmlns:a16="http://schemas.microsoft.com/office/drawing/2014/main" id="{5A192E72-C693-E5D7-808E-F814F4C1EB99}"/>
              </a:ext>
            </a:extLst>
          </p:cNvPr>
          <p:cNvSpPr txBox="1"/>
          <p:nvPr/>
        </p:nvSpPr>
        <p:spPr>
          <a:xfrm>
            <a:off x="1016000" y="1295400"/>
            <a:ext cx="10261600" cy="2062103"/>
          </a:xfrm>
          <a:prstGeom prst="rect">
            <a:avLst/>
          </a:prstGeom>
          <a:noFill/>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rPr>
              <a:t>日本は、</a:t>
            </a:r>
            <a:r>
              <a:rPr lang="en-US" altLang="ja-JP" sz="1600" b="1" dirty="0">
                <a:latin typeface="游ゴシック" panose="020B0400000000000000" pitchFamily="50" charset="-128"/>
                <a:ea typeface="游ゴシック" panose="020B0400000000000000" pitchFamily="50" charset="-128"/>
              </a:rPr>
              <a:t>2050</a:t>
            </a:r>
            <a:r>
              <a:rPr lang="ja-JP" altLang="en-US" sz="1600" b="1" dirty="0">
                <a:latin typeface="游ゴシック" panose="020B0400000000000000" pitchFamily="50" charset="-128"/>
                <a:ea typeface="游ゴシック" panose="020B0400000000000000" pitchFamily="50" charset="-128"/>
              </a:rPr>
              <a:t>年までにカーボンニュートラルを実現することを目指すと発表しています。</a:t>
            </a:r>
            <a:br>
              <a:rPr lang="ja-JP" altLang="en-US" sz="1600" b="1" dirty="0">
                <a:latin typeface="游ゴシック" panose="020B0400000000000000" pitchFamily="50" charset="-128"/>
                <a:ea typeface="游ゴシック" panose="020B0400000000000000" pitchFamily="50" charset="-128"/>
              </a:rPr>
            </a:br>
            <a:r>
              <a:rPr lang="ja-JP" altLang="en-US" sz="1600" b="1" dirty="0">
                <a:latin typeface="游ゴシック" panose="020B0400000000000000" pitchFamily="50" charset="-128"/>
                <a:ea typeface="游ゴシック" panose="020B0400000000000000" pitchFamily="50" charset="-128"/>
              </a:rPr>
              <a:t>そのために、エネルギーを安定して届けること、経済を成長させること、</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そして二酸化炭素などをできるだけ出さない社会をつくることを、同時に進める</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solidFill>
                  <a:srgbClr val="FF0000"/>
                </a:solidFill>
                <a:latin typeface="游ゴシック" panose="020B0400000000000000" pitchFamily="50" charset="-128"/>
                <a:ea typeface="游ゴシック" panose="020B0400000000000000" pitchFamily="50" charset="-128"/>
              </a:rPr>
              <a:t>「</a:t>
            </a:r>
            <a:r>
              <a:rPr lang="en-US" altLang="ja-JP" sz="1600" b="1" dirty="0">
                <a:solidFill>
                  <a:srgbClr val="FF0000"/>
                </a:solidFill>
                <a:latin typeface="游ゴシック" panose="020B0400000000000000" pitchFamily="50" charset="-128"/>
                <a:ea typeface="游ゴシック" panose="020B0400000000000000" pitchFamily="50" charset="-128"/>
              </a:rPr>
              <a:t>GX</a:t>
            </a:r>
            <a:r>
              <a:rPr lang="ja-JP" altLang="en-US" sz="1600" b="1" dirty="0">
                <a:solidFill>
                  <a:srgbClr val="FF0000"/>
                </a:solidFill>
                <a:latin typeface="游ゴシック" panose="020B0400000000000000" pitchFamily="50" charset="-128"/>
                <a:ea typeface="游ゴシック" panose="020B0400000000000000" pitchFamily="50" charset="-128"/>
              </a:rPr>
              <a:t>（グリーントランスフォーメーション）」</a:t>
            </a:r>
            <a:r>
              <a:rPr lang="ja-JP" altLang="en-US" sz="1600" b="1" dirty="0">
                <a:latin typeface="游ゴシック" panose="020B0400000000000000" pitchFamily="50" charset="-128"/>
                <a:ea typeface="游ゴシック" panose="020B0400000000000000" pitchFamily="50" charset="-128"/>
              </a:rPr>
              <a:t>という取り組みを進めています。</a:t>
            </a:r>
            <a:endParaRPr lang="en-US" altLang="ja-JP" sz="1600" b="1" dirty="0">
              <a:latin typeface="游ゴシック" panose="020B0400000000000000" pitchFamily="50" charset="-128"/>
              <a:ea typeface="游ゴシック" panose="020B0400000000000000" pitchFamily="50" charset="-128"/>
            </a:endParaRPr>
          </a:p>
          <a:p>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a:t>
            </a:r>
            <a:r>
              <a:rPr lang="en-US" altLang="ja-JP" sz="1600" b="1" dirty="0">
                <a:latin typeface="游ゴシック" panose="020B0400000000000000" pitchFamily="50" charset="-128"/>
                <a:ea typeface="游ゴシック" panose="020B0400000000000000" pitchFamily="50" charset="-128"/>
              </a:rPr>
              <a:t>GX</a:t>
            </a:r>
            <a:r>
              <a:rPr lang="ja-JP" altLang="en-US" sz="1600" b="1" dirty="0">
                <a:latin typeface="游ゴシック" panose="020B0400000000000000" pitchFamily="50" charset="-128"/>
                <a:ea typeface="游ゴシック" panose="020B0400000000000000" pitchFamily="50" charset="-128"/>
              </a:rPr>
              <a:t>（グリーントランスフォーメーション）」とは、</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エネルギーや産業のあり方を地球にやさしい形に大きく変えていきながら、同時に経済成長も実現する取り組みのことです。</a:t>
            </a:r>
          </a:p>
        </p:txBody>
      </p:sp>
      <p:pic>
        <p:nvPicPr>
          <p:cNvPr id="5" name="コンテンツ プレースホルダー 9">
            <a:extLst>
              <a:ext uri="{FF2B5EF4-FFF2-40B4-BE49-F238E27FC236}">
                <a16:creationId xmlns:a16="http://schemas.microsoft.com/office/drawing/2014/main" id="{F8BB3C20-D036-CE8D-6A32-BB3861674F4B}"/>
              </a:ext>
            </a:extLst>
          </p:cNvPr>
          <p:cNvPicPr>
            <a:picLocks noChangeAspect="1"/>
          </p:cNvPicPr>
          <p:nvPr/>
        </p:nvPicPr>
        <p:blipFill>
          <a:blip r:embed="rId2"/>
          <a:srcRect b="16276"/>
          <a:stretch>
            <a:fillRect/>
          </a:stretch>
        </p:blipFill>
        <p:spPr>
          <a:xfrm>
            <a:off x="3556000" y="3581400"/>
            <a:ext cx="5735990" cy="2719847"/>
          </a:xfrm>
          <a:prstGeom prst="rect">
            <a:avLst/>
          </a:prstGeom>
        </p:spPr>
      </p:pic>
      <p:sp>
        <p:nvSpPr>
          <p:cNvPr id="6" name="テキスト ボックス 5">
            <a:extLst>
              <a:ext uri="{FF2B5EF4-FFF2-40B4-BE49-F238E27FC236}">
                <a16:creationId xmlns:a16="http://schemas.microsoft.com/office/drawing/2014/main" id="{5BE910FF-3CE6-C9DA-0BCE-757EB9346BBB}"/>
              </a:ext>
            </a:extLst>
          </p:cNvPr>
          <p:cNvSpPr txBox="1"/>
          <p:nvPr/>
        </p:nvSpPr>
        <p:spPr>
          <a:xfrm>
            <a:off x="4181907" y="3275111"/>
            <a:ext cx="3889206" cy="338554"/>
          </a:xfrm>
          <a:prstGeom prst="rect">
            <a:avLst/>
          </a:prstGeom>
          <a:noFill/>
        </p:spPr>
        <p:txBody>
          <a:bodyPr wrap="none" rtlCol="0">
            <a:spAutoFit/>
          </a:bodyPr>
          <a:lstStyle/>
          <a:p>
            <a:r>
              <a:rPr kumimoji="1" lang="en-US" altLang="ja-JP" sz="1600" b="1" dirty="0">
                <a:solidFill>
                  <a:srgbClr val="39A8CB"/>
                </a:solidFill>
                <a:latin typeface="游ゴシック" panose="020B0400000000000000" pitchFamily="50" charset="-128"/>
                <a:ea typeface="游ゴシック" panose="020B0400000000000000" pitchFamily="50" charset="-128"/>
              </a:rPr>
              <a:t>CO2</a:t>
            </a:r>
            <a:r>
              <a:rPr kumimoji="1" lang="ja-JP" altLang="en-US" sz="1600" b="1" dirty="0">
                <a:solidFill>
                  <a:srgbClr val="39A8CB"/>
                </a:solidFill>
                <a:latin typeface="游ゴシック" panose="020B0400000000000000" pitchFamily="50" charset="-128"/>
                <a:ea typeface="游ゴシック" panose="020B0400000000000000" pitchFamily="50" charset="-128"/>
              </a:rPr>
              <a:t>を含む温室効果ガスの削減イメージ</a:t>
            </a:r>
          </a:p>
        </p:txBody>
      </p:sp>
      <p:pic>
        <p:nvPicPr>
          <p:cNvPr id="7" name="コンテンツ プレースホルダー 9">
            <a:extLst>
              <a:ext uri="{FF2B5EF4-FFF2-40B4-BE49-F238E27FC236}">
                <a16:creationId xmlns:a16="http://schemas.microsoft.com/office/drawing/2014/main" id="{BB0268AA-852A-D76E-A34A-8B576D714EB3}"/>
              </a:ext>
            </a:extLst>
          </p:cNvPr>
          <p:cNvPicPr>
            <a:picLocks noChangeAspect="1"/>
          </p:cNvPicPr>
          <p:nvPr/>
        </p:nvPicPr>
        <p:blipFill>
          <a:blip r:embed="rId2"/>
          <a:srcRect t="83725" r="4863" b="2929"/>
          <a:stretch>
            <a:fillRect/>
          </a:stretch>
        </p:blipFill>
        <p:spPr>
          <a:xfrm>
            <a:off x="8077200" y="6019801"/>
            <a:ext cx="3476625" cy="276225"/>
          </a:xfrm>
          <a:prstGeom prst="rect">
            <a:avLst/>
          </a:prstGeom>
        </p:spPr>
      </p:pic>
    </p:spTree>
    <p:extLst>
      <p:ext uri="{BB962C8B-B14F-4D97-AF65-F5344CB8AC3E}">
        <p14:creationId xmlns:p14="http://schemas.microsoft.com/office/powerpoint/2010/main" val="365528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EF32-DD3F-347F-FE00-3DD0D1FA1CDF}"/>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7F3C41D2-D7F7-E8F8-1613-72ED7D220C88}"/>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FF3015C1-49FC-B3F8-261C-1AF08D631383}"/>
              </a:ext>
            </a:extLst>
          </p:cNvPr>
          <p:cNvGrpSpPr/>
          <p:nvPr/>
        </p:nvGrpSpPr>
        <p:grpSpPr>
          <a:xfrm>
            <a:off x="482600" y="584200"/>
            <a:ext cx="11226803" cy="6019800"/>
            <a:chOff x="0" y="-47625"/>
            <a:chExt cx="3870844" cy="2311892"/>
          </a:xfrm>
        </p:grpSpPr>
        <p:sp>
          <p:nvSpPr>
            <p:cNvPr id="14" name="Freeform 14">
              <a:extLst>
                <a:ext uri="{FF2B5EF4-FFF2-40B4-BE49-F238E27FC236}">
                  <a16:creationId xmlns:a16="http://schemas.microsoft.com/office/drawing/2014/main" id="{2F274B53-71DD-4A86-B9DB-74BB8F27C7D1}"/>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C06C33EC-2E2A-80E5-0092-3661DC2F7AD1}"/>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テキスト ボックス 7">
            <a:extLst>
              <a:ext uri="{FF2B5EF4-FFF2-40B4-BE49-F238E27FC236}">
                <a16:creationId xmlns:a16="http://schemas.microsoft.com/office/drawing/2014/main" id="{58547430-87CC-E6D8-16B0-4EC776D9A8FF}"/>
              </a:ext>
            </a:extLst>
          </p:cNvPr>
          <p:cNvSpPr txBox="1"/>
          <p:nvPr/>
        </p:nvSpPr>
        <p:spPr>
          <a:xfrm>
            <a:off x="914400" y="889000"/>
            <a:ext cx="6096000" cy="420564"/>
          </a:xfrm>
          <a:prstGeom prst="rect">
            <a:avLst/>
          </a:prstGeom>
          <a:noFill/>
        </p:spPr>
        <p:txBody>
          <a:bodyPr wrap="square">
            <a:spAutoFit/>
          </a:bodyPr>
          <a:lstStyle/>
          <a:p>
            <a:r>
              <a:rPr kumimoji="1" lang="ja-JP" altLang="en-US" sz="2133" b="1" dirty="0">
                <a:solidFill>
                  <a:srgbClr val="39A8CB"/>
                </a:solidFill>
                <a:latin typeface="游ゴシック" panose="020B0400000000000000" pitchFamily="50" charset="-128"/>
                <a:ea typeface="游ゴシック" panose="020B0400000000000000" pitchFamily="50" charset="-128"/>
              </a:rPr>
              <a:t>①省エネ・非化石転換の取り組み</a:t>
            </a:r>
            <a:endParaRPr lang="ja-JP" altLang="en-US" sz="2133" b="1" dirty="0">
              <a:solidFill>
                <a:srgbClr val="39A8CB"/>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BB44E7B5-FEEB-4DBE-EF58-EC87F3FBEFAE}"/>
              </a:ext>
            </a:extLst>
          </p:cNvPr>
          <p:cNvSpPr txBox="1"/>
          <p:nvPr/>
        </p:nvSpPr>
        <p:spPr>
          <a:xfrm>
            <a:off x="1016000" y="1362583"/>
            <a:ext cx="10401300" cy="1816266"/>
          </a:xfrm>
          <a:prstGeom prst="rect">
            <a:avLst/>
          </a:prstGeom>
          <a:noFill/>
        </p:spPr>
        <p:txBody>
          <a:bodyPr wrap="square" rtlCol="0">
            <a:spAutoFit/>
          </a:bodyPr>
          <a:lstStyle/>
          <a:p>
            <a:pPr>
              <a:buNone/>
            </a:pPr>
            <a:r>
              <a:rPr lang="ja-JP" altLang="en-US" sz="1867" b="1" dirty="0">
                <a:latin typeface="游ゴシック" panose="020B0400000000000000" pitchFamily="50" charset="-128"/>
                <a:ea typeface="游ゴシック" panose="020B0400000000000000" pitchFamily="50" charset="-128"/>
              </a:rPr>
              <a:t>日本はたくさんの石油、天然ガスや石炭などの化石燃料を外国から買っています。</a:t>
            </a:r>
            <a:endParaRPr lang="en-US" altLang="ja-JP" sz="1867" b="1" dirty="0">
              <a:latin typeface="游ゴシック" panose="020B0400000000000000" pitchFamily="50" charset="-128"/>
              <a:ea typeface="游ゴシック" panose="020B0400000000000000" pitchFamily="50" charset="-128"/>
            </a:endParaRPr>
          </a:p>
          <a:p>
            <a:r>
              <a:rPr lang="ja-JP" altLang="en-US" sz="1867" b="1" dirty="0">
                <a:solidFill>
                  <a:srgbClr val="FF0000"/>
                </a:solidFill>
                <a:latin typeface="游ゴシック" panose="020B0400000000000000" pitchFamily="50" charset="-128"/>
                <a:ea typeface="游ゴシック" panose="020B0400000000000000" pitchFamily="50" charset="-128"/>
              </a:rPr>
              <a:t>カーボンニュートラル</a:t>
            </a:r>
            <a:r>
              <a:rPr lang="ja-JP" altLang="en-US" sz="1867" b="1" dirty="0">
                <a:latin typeface="游ゴシック" panose="020B0400000000000000" pitchFamily="50" charset="-128"/>
                <a:ea typeface="游ゴシック" panose="020B0400000000000000" pitchFamily="50" charset="-128"/>
              </a:rPr>
              <a:t>を実現するためには、</a:t>
            </a:r>
            <a:endParaRPr lang="en-US" altLang="ja-JP" sz="1867" b="1" dirty="0">
              <a:latin typeface="游ゴシック" panose="020B0400000000000000" pitchFamily="50" charset="-128"/>
              <a:ea typeface="游ゴシック" panose="020B0400000000000000" pitchFamily="50" charset="-128"/>
            </a:endParaRPr>
          </a:p>
          <a:p>
            <a:r>
              <a:rPr lang="ja-JP" altLang="en-US" sz="1867" b="1" dirty="0">
                <a:latin typeface="游ゴシック" panose="020B0400000000000000" pitchFamily="50" charset="-128"/>
                <a:ea typeface="游ゴシック" panose="020B0400000000000000" pitchFamily="50" charset="-128"/>
              </a:rPr>
              <a:t>エネルギーをむだなく使う「省エネルギー」をしっかり行わなければなりません。</a:t>
            </a:r>
            <a:endParaRPr lang="en-US" altLang="ja-JP" sz="1867" b="1" dirty="0">
              <a:latin typeface="游ゴシック" panose="020B0400000000000000" pitchFamily="50" charset="-128"/>
              <a:ea typeface="游ゴシック" panose="020B0400000000000000" pitchFamily="50" charset="-128"/>
            </a:endParaRPr>
          </a:p>
          <a:p>
            <a:pPr>
              <a:buNone/>
            </a:pPr>
            <a:endParaRPr lang="ja-JP" altLang="en-US" sz="1867" b="1" dirty="0">
              <a:latin typeface="游ゴシック" panose="020B0400000000000000" pitchFamily="50" charset="-128"/>
              <a:ea typeface="游ゴシック" panose="020B0400000000000000" pitchFamily="50" charset="-128"/>
            </a:endParaRPr>
          </a:p>
          <a:p>
            <a:r>
              <a:rPr lang="ja-JP" altLang="en-US" sz="1867" b="1" dirty="0">
                <a:latin typeface="游ゴシック" panose="020B0400000000000000" pitchFamily="50" charset="-128"/>
                <a:ea typeface="游ゴシック" panose="020B0400000000000000" pitchFamily="50" charset="-128"/>
              </a:rPr>
              <a:t>また、二酸化炭素を出す石油、天然ガスや石炭などの化石燃料から、</a:t>
            </a:r>
            <a:endParaRPr lang="en-US" altLang="ja-JP" sz="1867" b="1" dirty="0">
              <a:latin typeface="游ゴシック" panose="020B0400000000000000" pitchFamily="50" charset="-128"/>
              <a:ea typeface="游ゴシック" panose="020B0400000000000000" pitchFamily="50" charset="-128"/>
            </a:endParaRPr>
          </a:p>
          <a:p>
            <a:r>
              <a:rPr lang="ja-JP" altLang="en-US" sz="1867" b="1" dirty="0">
                <a:latin typeface="游ゴシック" panose="020B0400000000000000" pitchFamily="50" charset="-128"/>
                <a:ea typeface="游ゴシック" panose="020B0400000000000000" pitchFamily="50" charset="-128"/>
              </a:rPr>
              <a:t>二酸化炭素をほとんど出さない「非化石エネルギー」に変えたり、電化していくことが必要です。</a:t>
            </a:r>
          </a:p>
        </p:txBody>
      </p:sp>
      <p:sp>
        <p:nvSpPr>
          <p:cNvPr id="10" name="テキスト ボックス 9">
            <a:extLst>
              <a:ext uri="{FF2B5EF4-FFF2-40B4-BE49-F238E27FC236}">
                <a16:creationId xmlns:a16="http://schemas.microsoft.com/office/drawing/2014/main" id="{4A13A3BE-F03B-8F2D-573C-64D2C17E6EFA}"/>
              </a:ext>
            </a:extLst>
          </p:cNvPr>
          <p:cNvSpPr txBox="1"/>
          <p:nvPr/>
        </p:nvSpPr>
        <p:spPr>
          <a:xfrm>
            <a:off x="2182108" y="3581400"/>
            <a:ext cx="7827784" cy="379656"/>
          </a:xfrm>
          <a:prstGeom prst="rect">
            <a:avLst/>
          </a:prstGeom>
          <a:noFill/>
        </p:spPr>
        <p:txBody>
          <a:bodyPr wrap="none" rtlCol="0">
            <a:spAutoFit/>
          </a:bodyPr>
          <a:lstStyle/>
          <a:p>
            <a:pPr algn="ctr"/>
            <a:r>
              <a:rPr kumimoji="1" lang="ja-JP" altLang="en-US" sz="1867" b="1" dirty="0">
                <a:solidFill>
                  <a:srgbClr val="39A8CB"/>
                </a:solidFill>
                <a:latin typeface="游ゴシック" panose="020B0400000000000000" pitchFamily="50" charset="-128"/>
                <a:ea typeface="游ゴシック" panose="020B0400000000000000" pitchFamily="50" charset="-128"/>
              </a:rPr>
              <a:t>電気の需要側のカーボンニュートラルに向けたイメージと取組の方向性</a:t>
            </a:r>
          </a:p>
        </p:txBody>
      </p:sp>
      <p:pic>
        <p:nvPicPr>
          <p:cNvPr id="12" name="コンテンツ プレースホルダー 5">
            <a:extLst>
              <a:ext uri="{FF2B5EF4-FFF2-40B4-BE49-F238E27FC236}">
                <a16:creationId xmlns:a16="http://schemas.microsoft.com/office/drawing/2014/main" id="{3D3074F9-DF50-ABAD-D2D0-BD8F60F1C494}"/>
              </a:ext>
            </a:extLst>
          </p:cNvPr>
          <p:cNvPicPr>
            <a:picLocks noChangeAspect="1"/>
          </p:cNvPicPr>
          <p:nvPr/>
        </p:nvPicPr>
        <p:blipFill>
          <a:blip r:embed="rId2"/>
          <a:srcRect t="6234" b="7720"/>
          <a:stretch>
            <a:fillRect/>
          </a:stretch>
        </p:blipFill>
        <p:spPr>
          <a:xfrm>
            <a:off x="3156471" y="3937000"/>
            <a:ext cx="5879058" cy="2436238"/>
          </a:xfrm>
          <a:prstGeom prst="rect">
            <a:avLst/>
          </a:prstGeom>
        </p:spPr>
      </p:pic>
      <p:sp>
        <p:nvSpPr>
          <p:cNvPr id="4" name="タイトル 1">
            <a:extLst>
              <a:ext uri="{FF2B5EF4-FFF2-40B4-BE49-F238E27FC236}">
                <a16:creationId xmlns:a16="http://schemas.microsoft.com/office/drawing/2014/main" id="{4064BA5D-D62F-4F11-287A-339CBF02EFDC}"/>
              </a:ext>
            </a:extLst>
          </p:cNvPr>
          <p:cNvSpPr txBox="1">
            <a:spLocks/>
          </p:cNvSpPr>
          <p:nvPr/>
        </p:nvSpPr>
        <p:spPr>
          <a:xfrm>
            <a:off x="342900" y="127000"/>
            <a:ext cx="70104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日本のカーボンニュートラルの取り組み</a:t>
            </a:r>
          </a:p>
        </p:txBody>
      </p:sp>
    </p:spTree>
    <p:extLst>
      <p:ext uri="{BB962C8B-B14F-4D97-AF65-F5344CB8AC3E}">
        <p14:creationId xmlns:p14="http://schemas.microsoft.com/office/powerpoint/2010/main" val="320467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C56F0-9A3D-AC30-7A5C-F5D4AEF363E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D6AD3C6-C052-AB62-7BEF-17938FD5EC31}"/>
              </a:ext>
            </a:extLst>
          </p:cNvPr>
          <p:cNvGrpSpPr/>
          <p:nvPr/>
        </p:nvGrpSpPr>
        <p:grpSpPr>
          <a:xfrm>
            <a:off x="685800" y="563288"/>
            <a:ext cx="10820400" cy="5731426"/>
            <a:chOff x="0" y="0"/>
            <a:chExt cx="4274726" cy="2264267"/>
          </a:xfrm>
        </p:grpSpPr>
        <p:sp>
          <p:nvSpPr>
            <p:cNvPr id="6" name="Freeform 6">
              <a:extLst>
                <a:ext uri="{FF2B5EF4-FFF2-40B4-BE49-F238E27FC236}">
                  <a16:creationId xmlns:a16="http://schemas.microsoft.com/office/drawing/2014/main" id="{BCACA553-AE3F-C104-039B-3E4C581F9577}"/>
                </a:ext>
              </a:extLst>
            </p:cNvPr>
            <p:cNvSpPr/>
            <p:nvPr/>
          </p:nvSpPr>
          <p:spPr>
            <a:xfrm>
              <a:off x="0" y="0"/>
              <a:ext cx="4274726" cy="2264267"/>
            </a:xfrm>
            <a:custGeom>
              <a:avLst/>
              <a:gdLst/>
              <a:ahLst/>
              <a:cxnLst/>
              <a:rect l="l" t="t" r="r" b="b"/>
              <a:pathLst>
                <a:path w="4274726" h="2264267">
                  <a:moveTo>
                    <a:pt x="26235" y="0"/>
                  </a:moveTo>
                  <a:lnTo>
                    <a:pt x="4248491" y="0"/>
                  </a:lnTo>
                  <a:cubicBezTo>
                    <a:pt x="4262980" y="0"/>
                    <a:pt x="4274726" y="11746"/>
                    <a:pt x="4274726" y="26235"/>
                  </a:cubicBezTo>
                  <a:lnTo>
                    <a:pt x="4274726" y="2238032"/>
                  </a:lnTo>
                  <a:cubicBezTo>
                    <a:pt x="4274726" y="2244990"/>
                    <a:pt x="4271962" y="2251663"/>
                    <a:pt x="4267042" y="2256583"/>
                  </a:cubicBezTo>
                  <a:cubicBezTo>
                    <a:pt x="4262122" y="2261503"/>
                    <a:pt x="4255449" y="2264267"/>
                    <a:pt x="4248491" y="2264267"/>
                  </a:cubicBezTo>
                  <a:lnTo>
                    <a:pt x="26235" y="2264267"/>
                  </a:lnTo>
                  <a:cubicBezTo>
                    <a:pt x="11746" y="2264267"/>
                    <a:pt x="0" y="2252521"/>
                    <a:pt x="0" y="2238032"/>
                  </a:cubicBezTo>
                  <a:lnTo>
                    <a:pt x="0" y="26235"/>
                  </a:lnTo>
                  <a:cubicBezTo>
                    <a:pt x="0" y="11746"/>
                    <a:pt x="11746" y="0"/>
                    <a:pt x="26235"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7" name="TextBox 7">
              <a:extLst>
                <a:ext uri="{FF2B5EF4-FFF2-40B4-BE49-F238E27FC236}">
                  <a16:creationId xmlns:a16="http://schemas.microsoft.com/office/drawing/2014/main" id="{879DD128-C4BB-EB6A-E6DA-3F8F9F507751}"/>
                </a:ext>
              </a:extLst>
            </p:cNvPr>
            <p:cNvSpPr txBox="1"/>
            <p:nvPr/>
          </p:nvSpPr>
          <p:spPr>
            <a:xfrm>
              <a:off x="0" y="-47625"/>
              <a:ext cx="4274726"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TextBox 8">
            <a:extLst>
              <a:ext uri="{FF2B5EF4-FFF2-40B4-BE49-F238E27FC236}">
                <a16:creationId xmlns:a16="http://schemas.microsoft.com/office/drawing/2014/main" id="{806F91C2-E9CC-0F74-3232-3AA272360F3A}"/>
              </a:ext>
            </a:extLst>
          </p:cNvPr>
          <p:cNvSpPr txBox="1"/>
          <p:nvPr/>
        </p:nvSpPr>
        <p:spPr>
          <a:xfrm>
            <a:off x="1066800" y="685800"/>
            <a:ext cx="3998278" cy="614720"/>
          </a:xfrm>
          <a:prstGeom prst="rect">
            <a:avLst/>
          </a:prstGeom>
        </p:spPr>
        <p:txBody>
          <a:bodyPr wrap="square" lIns="0" tIns="0" rIns="0" bIns="0" rtlCol="0" anchor="t">
            <a:spAutoFit/>
          </a:bodyPr>
          <a:lstStyle/>
          <a:p>
            <a:pPr>
              <a:lnSpc>
                <a:spcPts val="5520"/>
              </a:lnSpc>
            </a:pPr>
            <a:r>
              <a:rPr kumimoji="1" lang="ja-JP" altLang="en-US" sz="2400" b="1" dirty="0">
                <a:solidFill>
                  <a:srgbClr val="39A8CB"/>
                </a:solidFill>
                <a:latin typeface="游ゴシック" panose="020B0400000000000000" pitchFamily="50" charset="-128"/>
                <a:ea typeface="游ゴシック" panose="020B0400000000000000" pitchFamily="50" charset="-128"/>
              </a:rPr>
              <a:t>本資料の位置付け</a:t>
            </a:r>
            <a:endParaRPr lang="en-US" sz="2400" b="1" dirty="0">
              <a:solidFill>
                <a:srgbClr val="39A8CB"/>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sp>
        <p:nvSpPr>
          <p:cNvPr id="10" name="テキスト ボックス 9">
            <a:extLst>
              <a:ext uri="{FF2B5EF4-FFF2-40B4-BE49-F238E27FC236}">
                <a16:creationId xmlns:a16="http://schemas.microsoft.com/office/drawing/2014/main" id="{E084C5EC-B269-11E8-AC32-9398919B8E36}"/>
              </a:ext>
            </a:extLst>
          </p:cNvPr>
          <p:cNvSpPr txBox="1"/>
          <p:nvPr/>
        </p:nvSpPr>
        <p:spPr>
          <a:xfrm>
            <a:off x="1117600" y="1600200"/>
            <a:ext cx="10242869" cy="955454"/>
          </a:xfrm>
          <a:prstGeom prst="rect">
            <a:avLst/>
          </a:prstGeom>
          <a:noFill/>
        </p:spPr>
        <p:txBody>
          <a:bodyPr wrap="none" lIns="60960" tIns="30480" rIns="60960" bIns="30480" rtlCol="0" anchor="t">
            <a:spAutoFit/>
          </a:bodyPr>
          <a:lstStyle/>
          <a:p>
            <a:pPr>
              <a:lnSpc>
                <a:spcPct val="150000"/>
              </a:lnSpc>
            </a:pPr>
            <a:r>
              <a:rPr lang="ja-JP" altLang="en-US" sz="1333" b="1" dirty="0">
                <a:latin typeface="游ゴシック" panose="020B0400000000000000" pitchFamily="50" charset="-128"/>
                <a:ea typeface="游ゴシック" panose="020B0400000000000000" pitchFamily="50" charset="-128"/>
              </a:rPr>
              <a:t>本資料は、かべ新聞コンテストへの応募に向けて指導される教職員の皆さまの実践の参考としていただく目的で作成しています。</a:t>
            </a:r>
            <a:endParaRPr lang="en-US" altLang="ja-JP" sz="1333" b="1" dirty="0">
              <a:latin typeface="游ゴシック" panose="020B0400000000000000" pitchFamily="50" charset="-128"/>
              <a:ea typeface="游ゴシック" panose="020B0400000000000000" pitchFamily="50" charset="-128"/>
            </a:endParaRPr>
          </a:p>
          <a:p>
            <a:pPr>
              <a:lnSpc>
                <a:spcPct val="150000"/>
              </a:lnSpc>
            </a:pPr>
            <a:r>
              <a:rPr lang="ja-JP" altLang="en-US" sz="1333" b="1" dirty="0">
                <a:latin typeface="游ゴシック" panose="020B0400000000000000" pitchFamily="50" charset="-128"/>
                <a:ea typeface="游ゴシック" panose="020B0400000000000000" pitchFamily="50" charset="-128"/>
              </a:rPr>
              <a:t>特に、初回の授業で生徒たちに伝える必要がある「エネルギーを学ぶ意味」の理解や「エネルギーを学ぶ必要性」の理解（共感）を</a:t>
            </a:r>
            <a:endParaRPr lang="en-US" altLang="ja-JP" sz="1333" b="1" dirty="0">
              <a:latin typeface="游ゴシック" panose="020B0400000000000000" pitchFamily="50" charset="-128"/>
              <a:ea typeface="游ゴシック" panose="020B0400000000000000" pitchFamily="50" charset="-128"/>
            </a:endParaRPr>
          </a:p>
          <a:p>
            <a:pPr>
              <a:lnSpc>
                <a:spcPct val="150000"/>
              </a:lnSpc>
            </a:pPr>
            <a:r>
              <a:rPr lang="ja-JP" altLang="en-US" sz="1333" b="1" dirty="0">
                <a:latin typeface="游ゴシック" panose="020B0400000000000000" pitchFamily="50" charset="-128"/>
                <a:ea typeface="游ゴシック" panose="020B0400000000000000" pitchFamily="50" charset="-128"/>
              </a:rPr>
              <a:t>促進するためにご活用いただけますと幸いです。</a:t>
            </a:r>
          </a:p>
        </p:txBody>
      </p:sp>
      <p:pic>
        <p:nvPicPr>
          <p:cNvPr id="11" name="図 10">
            <a:extLst>
              <a:ext uri="{FF2B5EF4-FFF2-40B4-BE49-F238E27FC236}">
                <a16:creationId xmlns:a16="http://schemas.microsoft.com/office/drawing/2014/main" id="{DB3A0699-CE7E-BB92-7C0C-3BA6A08C53EA}"/>
              </a:ext>
            </a:extLst>
          </p:cNvPr>
          <p:cNvPicPr>
            <a:picLocks noChangeAspect="1"/>
          </p:cNvPicPr>
          <p:nvPr/>
        </p:nvPicPr>
        <p:blipFill>
          <a:blip r:embed="rId2"/>
          <a:stretch>
            <a:fillRect/>
          </a:stretch>
        </p:blipFill>
        <p:spPr>
          <a:xfrm>
            <a:off x="6451600" y="2819400"/>
            <a:ext cx="4712994" cy="2651059"/>
          </a:xfrm>
          <a:prstGeom prst="rect">
            <a:avLst/>
          </a:prstGeom>
          <a:effectLst>
            <a:outerShdw blurRad="50800" dist="38100" dir="2700000" algn="tl" rotWithShape="0">
              <a:prstClr val="black">
                <a:alpha val="40000"/>
              </a:prstClr>
            </a:outerShdw>
          </a:effectLst>
        </p:spPr>
      </p:pic>
      <p:sp>
        <p:nvSpPr>
          <p:cNvPr id="12" name="テキスト ボックス 11">
            <a:extLst>
              <a:ext uri="{FF2B5EF4-FFF2-40B4-BE49-F238E27FC236}">
                <a16:creationId xmlns:a16="http://schemas.microsoft.com/office/drawing/2014/main" id="{C47A793B-E860-1651-F3DA-083CDA68E893}"/>
              </a:ext>
            </a:extLst>
          </p:cNvPr>
          <p:cNvSpPr txBox="1"/>
          <p:nvPr/>
        </p:nvSpPr>
        <p:spPr>
          <a:xfrm>
            <a:off x="7162800" y="5765800"/>
            <a:ext cx="3730639" cy="215444"/>
          </a:xfrm>
          <a:prstGeom prst="rect">
            <a:avLst/>
          </a:prstGeom>
          <a:noFill/>
        </p:spPr>
        <p:txBody>
          <a:bodyPr wrap="square" rtlCol="0">
            <a:spAutoFit/>
          </a:bodyPr>
          <a:lstStyle/>
          <a:p>
            <a:pPr algn="r"/>
            <a:r>
              <a:rPr kumimoji="1" lang="ja-JP" altLang="en-US" sz="800">
                <a:latin typeface="游ゴシック" panose="020B0400000000000000" pitchFamily="50" charset="-128"/>
                <a:ea typeface="游ゴシック" panose="020B0400000000000000" pitchFamily="50" charset="-128"/>
              </a:rPr>
              <a:t>（出典：　かべ新聞コンテスト指導のヒント　</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はじめの</a:t>
            </a:r>
            <a:r>
              <a:rPr lang="ja-JP" altLang="en-US" sz="800">
                <a:latin typeface="游ゴシック" panose="020B0400000000000000" pitchFamily="50" charset="-128"/>
                <a:ea typeface="游ゴシック" panose="020B0400000000000000" pitchFamily="50" charset="-128"/>
              </a:rPr>
              <a:t>一歩</a:t>
            </a:r>
            <a:r>
              <a:rPr kumimoji="1" lang="en-US" altLang="ja-JP" sz="800">
                <a:latin typeface="游ゴシック" panose="020B0400000000000000" pitchFamily="50" charset="-128"/>
                <a:ea typeface="游ゴシック" panose="020B0400000000000000" pitchFamily="50" charset="-128"/>
              </a:rPr>
              <a:t>– </a:t>
            </a:r>
            <a:r>
              <a:rPr kumimoji="1" lang="ja-JP" altLang="en-US" sz="800">
                <a:latin typeface="游ゴシック" panose="020B0400000000000000" pitchFamily="50" charset="-128"/>
                <a:ea typeface="游ゴシック" panose="020B0400000000000000" pitchFamily="50" charset="-128"/>
              </a:rPr>
              <a:t>　より抜粋）</a:t>
            </a:r>
          </a:p>
        </p:txBody>
      </p:sp>
      <p:pic>
        <p:nvPicPr>
          <p:cNvPr id="13" name="Picture 2">
            <a:extLst>
              <a:ext uri="{FF2B5EF4-FFF2-40B4-BE49-F238E27FC236}">
                <a16:creationId xmlns:a16="http://schemas.microsoft.com/office/drawing/2014/main" id="{CD274956-AF07-BF7A-9941-18E8C1573F5C}"/>
              </a:ext>
            </a:extLst>
          </p:cNvPr>
          <p:cNvPicPr>
            <a:picLocks noChangeAspect="1"/>
          </p:cNvPicPr>
          <p:nvPr/>
        </p:nvPicPr>
        <p:blipFill>
          <a:blip r:embed="rId3"/>
          <a:stretch>
            <a:fillRect/>
          </a:stretch>
        </p:blipFill>
        <p:spPr>
          <a:xfrm>
            <a:off x="1270000" y="2921000"/>
            <a:ext cx="4579159" cy="2556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523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14400" y="431800"/>
            <a:ext cx="10871201" cy="5862914"/>
            <a:chOff x="0" y="0"/>
            <a:chExt cx="4476804" cy="2264267"/>
          </a:xfrm>
        </p:grpSpPr>
        <p:sp>
          <p:nvSpPr>
            <p:cNvPr id="6" name="Freeform 6"/>
            <p:cNvSpPr/>
            <p:nvPr/>
          </p:nvSpPr>
          <p:spPr>
            <a:xfrm>
              <a:off x="0" y="0"/>
              <a:ext cx="4476804" cy="2264267"/>
            </a:xfrm>
            <a:custGeom>
              <a:avLst/>
              <a:gdLst/>
              <a:ahLst/>
              <a:cxnLst/>
              <a:rect l="l" t="t" r="r" b="b"/>
              <a:pathLst>
                <a:path w="4476804" h="2264267">
                  <a:moveTo>
                    <a:pt x="25051" y="0"/>
                  </a:moveTo>
                  <a:lnTo>
                    <a:pt x="4451753" y="0"/>
                  </a:lnTo>
                  <a:cubicBezTo>
                    <a:pt x="4458397" y="0"/>
                    <a:pt x="4464769" y="2639"/>
                    <a:pt x="4469467" y="7337"/>
                  </a:cubicBezTo>
                  <a:cubicBezTo>
                    <a:pt x="4474164" y="12035"/>
                    <a:pt x="4476804" y="18407"/>
                    <a:pt x="4476804" y="25051"/>
                  </a:cubicBezTo>
                  <a:lnTo>
                    <a:pt x="4476804" y="2239216"/>
                  </a:lnTo>
                  <a:cubicBezTo>
                    <a:pt x="4476804" y="2245860"/>
                    <a:pt x="4474164" y="2252232"/>
                    <a:pt x="4469467" y="2256930"/>
                  </a:cubicBezTo>
                  <a:cubicBezTo>
                    <a:pt x="4464769" y="2261628"/>
                    <a:pt x="4458397" y="2264267"/>
                    <a:pt x="4451753" y="2264267"/>
                  </a:cubicBezTo>
                  <a:lnTo>
                    <a:pt x="25051" y="2264267"/>
                  </a:lnTo>
                  <a:cubicBezTo>
                    <a:pt x="18407" y="2264267"/>
                    <a:pt x="12035" y="2261628"/>
                    <a:pt x="7337" y="2256930"/>
                  </a:cubicBezTo>
                  <a:cubicBezTo>
                    <a:pt x="2639" y="2252232"/>
                    <a:pt x="0" y="2245860"/>
                    <a:pt x="0" y="2239216"/>
                  </a:cubicBezTo>
                  <a:lnTo>
                    <a:pt x="0" y="25051"/>
                  </a:lnTo>
                  <a:cubicBezTo>
                    <a:pt x="0" y="18407"/>
                    <a:pt x="2639" y="12035"/>
                    <a:pt x="7337" y="7337"/>
                  </a:cubicBezTo>
                  <a:cubicBezTo>
                    <a:pt x="12035" y="2639"/>
                    <a:pt x="18407" y="0"/>
                    <a:pt x="25051"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7" name="TextBox 7"/>
            <p:cNvSpPr txBox="1"/>
            <p:nvPr/>
          </p:nvSpPr>
          <p:spPr>
            <a:xfrm>
              <a:off x="0" y="-495300"/>
              <a:ext cx="4476804" cy="2759567"/>
            </a:xfrm>
            <a:prstGeom prst="rect">
              <a:avLst/>
            </a:prstGeom>
          </p:spPr>
          <p:txBody>
            <a:bodyPr lIns="33867" tIns="33867" rIns="33867" bIns="33867" rtlCol="0" anchor="ctr"/>
            <a:lstStyle/>
            <a:p>
              <a:pPr>
                <a:lnSpc>
                  <a:spcPts val="4121"/>
                </a:lnSpc>
                <a:spcBef>
                  <a:spcPct val="0"/>
                </a:spcBef>
              </a:pPr>
              <a:endParaRPr sz="1200"/>
            </a:p>
          </p:txBody>
        </p:sp>
      </p:grpSp>
      <p:grpSp>
        <p:nvGrpSpPr>
          <p:cNvPr id="23" name="Group 5">
            <a:extLst>
              <a:ext uri="{FF2B5EF4-FFF2-40B4-BE49-F238E27FC236}">
                <a16:creationId xmlns:a16="http://schemas.microsoft.com/office/drawing/2014/main" id="{F11F9F7E-DF9A-4298-9634-CCB725A621A0}"/>
              </a:ext>
            </a:extLst>
          </p:cNvPr>
          <p:cNvGrpSpPr/>
          <p:nvPr/>
        </p:nvGrpSpPr>
        <p:grpSpPr>
          <a:xfrm>
            <a:off x="1" y="0"/>
            <a:ext cx="507999" cy="6858000"/>
            <a:chOff x="0" y="0"/>
            <a:chExt cx="530085" cy="2709333"/>
          </a:xfrm>
        </p:grpSpPr>
        <p:sp>
          <p:nvSpPr>
            <p:cNvPr id="24" name="Freeform 6">
              <a:extLst>
                <a:ext uri="{FF2B5EF4-FFF2-40B4-BE49-F238E27FC236}">
                  <a16:creationId xmlns:a16="http://schemas.microsoft.com/office/drawing/2014/main" id="{2536B316-9938-F33D-984C-432B5150CC60}"/>
                </a:ext>
              </a:extLst>
            </p:cNvPr>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solidFill>
              <a:srgbClr val="FFC23A"/>
            </a:solidFill>
          </p:spPr>
          <p:txBody>
            <a:bodyPr/>
            <a:lstStyle/>
            <a:p>
              <a:endParaRPr lang="ja-JP" altLang="en-US" sz="1200"/>
            </a:p>
          </p:txBody>
        </p:sp>
        <p:sp>
          <p:nvSpPr>
            <p:cNvPr id="25" name="TextBox 7">
              <a:extLst>
                <a:ext uri="{FF2B5EF4-FFF2-40B4-BE49-F238E27FC236}">
                  <a16:creationId xmlns:a16="http://schemas.microsoft.com/office/drawing/2014/main" id="{5C85162C-6880-DE6D-D522-E13A08407F82}"/>
                </a:ext>
              </a:extLst>
            </p:cNvPr>
            <p:cNvSpPr txBox="1"/>
            <p:nvPr/>
          </p:nvSpPr>
          <p:spPr>
            <a:xfrm>
              <a:off x="0" y="-47625"/>
              <a:ext cx="530085" cy="2756958"/>
            </a:xfrm>
            <a:prstGeom prst="rect">
              <a:avLst/>
            </a:prstGeom>
          </p:spPr>
          <p:txBody>
            <a:bodyPr lIns="33867" tIns="33867" rIns="33867" bIns="33867" rtlCol="0" anchor="ctr"/>
            <a:lstStyle/>
            <a:p>
              <a:pPr algn="ctr">
                <a:lnSpc>
                  <a:spcPts val="1773"/>
                </a:lnSpc>
              </a:pPr>
              <a:endParaRPr sz="1200"/>
            </a:p>
          </p:txBody>
        </p:sp>
      </p:grpSp>
      <p:sp>
        <p:nvSpPr>
          <p:cNvPr id="26" name="テキスト ボックス 25">
            <a:extLst>
              <a:ext uri="{FF2B5EF4-FFF2-40B4-BE49-F238E27FC236}">
                <a16:creationId xmlns:a16="http://schemas.microsoft.com/office/drawing/2014/main" id="{9AFAEB29-F88E-C050-68D4-901E3DCA7940}"/>
              </a:ext>
            </a:extLst>
          </p:cNvPr>
          <p:cNvSpPr txBox="1"/>
          <p:nvPr/>
        </p:nvSpPr>
        <p:spPr>
          <a:xfrm>
            <a:off x="2184400" y="2659559"/>
            <a:ext cx="9393109" cy="1569660"/>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電気をみんなに届けるためには、</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太陽光や風などの自然の力を使った再生可能エネルギーや、</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原子力といった、</a:t>
            </a:r>
            <a:r>
              <a:rPr lang="ja-JP" altLang="en-US" sz="2400" b="1" dirty="0">
                <a:solidFill>
                  <a:srgbClr val="39A8CB"/>
                </a:solidFill>
                <a:latin typeface="游ゴシック" panose="020B0400000000000000" pitchFamily="50" charset="-128"/>
                <a:ea typeface="游ゴシック" panose="020B0400000000000000" pitchFamily="50" charset="-128"/>
              </a:rPr>
              <a:t>二酸化炭素を出さない電気のもと</a:t>
            </a:r>
            <a:r>
              <a:rPr lang="ja-JP" altLang="en-US" sz="2400" b="1" dirty="0">
                <a:latin typeface="游ゴシック" panose="020B0400000000000000" pitchFamily="50" charset="-128"/>
                <a:ea typeface="游ゴシック" panose="020B0400000000000000" pitchFamily="50" charset="-128"/>
              </a:rPr>
              <a:t>を</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solidFill>
                  <a:srgbClr val="FF0000"/>
                </a:solidFill>
                <a:latin typeface="游ゴシック" panose="020B0400000000000000" pitchFamily="50" charset="-128"/>
                <a:ea typeface="游ゴシック" panose="020B0400000000000000" pitchFamily="50" charset="-128"/>
              </a:rPr>
              <a:t>できるだけたくさん</a:t>
            </a:r>
            <a:r>
              <a:rPr lang="ja-JP" altLang="en-US" sz="2400" b="1" dirty="0">
                <a:latin typeface="游ゴシック" panose="020B0400000000000000" pitchFamily="50" charset="-128"/>
                <a:ea typeface="游ゴシック" panose="020B0400000000000000" pitchFamily="50" charset="-128"/>
              </a:rPr>
              <a:t>使うことが大切です。</a:t>
            </a:r>
          </a:p>
        </p:txBody>
      </p:sp>
      <p:sp>
        <p:nvSpPr>
          <p:cNvPr id="27" name="Freeform 16">
            <a:extLst>
              <a:ext uri="{FF2B5EF4-FFF2-40B4-BE49-F238E27FC236}">
                <a16:creationId xmlns:a16="http://schemas.microsoft.com/office/drawing/2014/main" id="{4252B079-7FAD-97F8-477B-C535237439EF}"/>
              </a:ext>
            </a:extLst>
          </p:cNvPr>
          <p:cNvSpPr/>
          <p:nvPr/>
        </p:nvSpPr>
        <p:spPr>
          <a:xfrm>
            <a:off x="9753600" y="787400"/>
            <a:ext cx="1473200" cy="1384606"/>
          </a:xfrm>
          <a:custGeom>
            <a:avLst/>
            <a:gdLst/>
            <a:ahLst/>
            <a:cxnLst/>
            <a:rect l="l" t="t" r="r" b="b"/>
            <a:pathLst>
              <a:path w="781509" h="781509">
                <a:moveTo>
                  <a:pt x="0" y="0"/>
                </a:moveTo>
                <a:lnTo>
                  <a:pt x="781510" y="0"/>
                </a:lnTo>
                <a:lnTo>
                  <a:pt x="781510" y="781510"/>
                </a:lnTo>
                <a:lnTo>
                  <a:pt x="0" y="7815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957A-8EE6-C9AC-F7ED-83057A906E19}"/>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F6F79C68-81B2-8BC0-E22C-BC26F1B6C217}"/>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2807C488-C9CB-1826-A0DA-59336BFD8812}"/>
              </a:ext>
            </a:extLst>
          </p:cNvPr>
          <p:cNvGrpSpPr/>
          <p:nvPr/>
        </p:nvGrpSpPr>
        <p:grpSpPr>
          <a:xfrm>
            <a:off x="482600" y="584200"/>
            <a:ext cx="11226803" cy="6019800"/>
            <a:chOff x="0" y="-47625"/>
            <a:chExt cx="3870844" cy="2311892"/>
          </a:xfrm>
        </p:grpSpPr>
        <p:sp>
          <p:nvSpPr>
            <p:cNvPr id="14" name="Freeform 14">
              <a:extLst>
                <a:ext uri="{FF2B5EF4-FFF2-40B4-BE49-F238E27FC236}">
                  <a16:creationId xmlns:a16="http://schemas.microsoft.com/office/drawing/2014/main" id="{D893C384-3486-C1D5-1F44-37120B5210CC}"/>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267C8FEE-40F6-D92A-A6B7-311E19C3E7DD}"/>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テキスト ボックス 7">
            <a:extLst>
              <a:ext uri="{FF2B5EF4-FFF2-40B4-BE49-F238E27FC236}">
                <a16:creationId xmlns:a16="http://schemas.microsoft.com/office/drawing/2014/main" id="{DE15F79C-D285-F1D2-F895-809689BC8C05}"/>
              </a:ext>
            </a:extLst>
          </p:cNvPr>
          <p:cNvSpPr txBox="1"/>
          <p:nvPr/>
        </p:nvSpPr>
        <p:spPr>
          <a:xfrm>
            <a:off x="914400" y="889000"/>
            <a:ext cx="6096000" cy="420564"/>
          </a:xfrm>
          <a:prstGeom prst="rect">
            <a:avLst/>
          </a:prstGeom>
          <a:noFill/>
        </p:spPr>
        <p:txBody>
          <a:bodyPr wrap="square">
            <a:spAutoFit/>
          </a:bodyPr>
          <a:lstStyle/>
          <a:p>
            <a:r>
              <a:rPr lang="ja-JP" altLang="en-US" sz="2133" b="1" dirty="0">
                <a:solidFill>
                  <a:srgbClr val="39A8CB"/>
                </a:solidFill>
                <a:latin typeface="游ゴシック" panose="020B0400000000000000" pitchFamily="50" charset="-128"/>
                <a:ea typeface="游ゴシック" panose="020B0400000000000000" pitchFamily="50" charset="-128"/>
              </a:rPr>
              <a:t>②脱炭素電源の最大限の活用</a:t>
            </a:r>
          </a:p>
        </p:txBody>
      </p:sp>
      <p:sp>
        <p:nvSpPr>
          <p:cNvPr id="9" name="テキスト ボックス 8">
            <a:extLst>
              <a:ext uri="{FF2B5EF4-FFF2-40B4-BE49-F238E27FC236}">
                <a16:creationId xmlns:a16="http://schemas.microsoft.com/office/drawing/2014/main" id="{B837BA82-CE83-3A5E-7C95-FBA17772C521}"/>
              </a:ext>
            </a:extLst>
          </p:cNvPr>
          <p:cNvSpPr txBox="1"/>
          <p:nvPr/>
        </p:nvSpPr>
        <p:spPr>
          <a:xfrm>
            <a:off x="1016000" y="1362583"/>
            <a:ext cx="10160000" cy="913392"/>
          </a:xfrm>
          <a:prstGeom prst="rect">
            <a:avLst/>
          </a:prstGeom>
          <a:noFill/>
        </p:spPr>
        <p:txBody>
          <a:bodyPr wrap="squar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日本における発電電力量の割合は、</a:t>
            </a:r>
            <a:r>
              <a:rPr kumimoji="1" lang="en-US" altLang="ja-JP" sz="1867" b="1" dirty="0">
                <a:latin typeface="游ゴシック" panose="020B0400000000000000" pitchFamily="50" charset="-128"/>
                <a:ea typeface="游ゴシック" panose="020B0400000000000000" pitchFamily="50" charset="-128"/>
              </a:rPr>
              <a:t>2022</a:t>
            </a:r>
            <a:r>
              <a:rPr kumimoji="1" lang="ja-JP" altLang="en-US" sz="1867" b="1" dirty="0">
                <a:latin typeface="游ゴシック" panose="020B0400000000000000" pitchFamily="50" charset="-128"/>
                <a:ea typeface="游ゴシック" panose="020B0400000000000000" pitchFamily="50" charset="-128"/>
              </a:rPr>
              <a:t>年度火力が大半を占めています。</a:t>
            </a:r>
            <a:endParaRPr kumimoji="1" lang="en-US" altLang="ja-JP" sz="1867" b="1" dirty="0">
              <a:latin typeface="游ゴシック" panose="020B0400000000000000" pitchFamily="50" charset="-128"/>
              <a:ea typeface="游ゴシック" panose="020B0400000000000000" pitchFamily="50" charset="-128"/>
            </a:endParaRPr>
          </a:p>
          <a:p>
            <a:pPr>
              <a:lnSpc>
                <a:spcPct val="150000"/>
              </a:lnSpc>
            </a:pPr>
            <a:r>
              <a:rPr kumimoji="1" lang="en-US" altLang="ja-JP" sz="1867" b="1" dirty="0">
                <a:latin typeface="游ゴシック" panose="020B0400000000000000" pitchFamily="50" charset="-128"/>
                <a:ea typeface="游ゴシック" panose="020B0400000000000000" pitchFamily="50" charset="-128"/>
              </a:rPr>
              <a:t>2040</a:t>
            </a:r>
            <a:r>
              <a:rPr kumimoji="1" lang="ja-JP" altLang="en-US" sz="1867" b="1" dirty="0">
                <a:latin typeface="游ゴシック" panose="020B0400000000000000" pitchFamily="50" charset="-128"/>
                <a:ea typeface="游ゴシック" panose="020B0400000000000000" pitchFamily="50" charset="-128"/>
              </a:rPr>
              <a:t>年には、再生可能エネルギー</a:t>
            </a:r>
            <a:r>
              <a:rPr kumimoji="1" lang="en-US" altLang="ja-JP" sz="1867" b="1" dirty="0">
                <a:latin typeface="游ゴシック" panose="020B0400000000000000" pitchFamily="50" charset="-128"/>
                <a:ea typeface="游ゴシック" panose="020B0400000000000000" pitchFamily="50" charset="-128"/>
              </a:rPr>
              <a:t>4</a:t>
            </a:r>
            <a:r>
              <a:rPr kumimoji="1" lang="ja-JP" altLang="en-US" sz="1867" b="1" dirty="0">
                <a:latin typeface="游ゴシック" panose="020B0400000000000000" pitchFamily="50" charset="-128"/>
                <a:ea typeface="游ゴシック" panose="020B0400000000000000" pitchFamily="50" charset="-128"/>
              </a:rPr>
              <a:t>～</a:t>
            </a:r>
            <a:r>
              <a:rPr kumimoji="1" lang="en-US" altLang="ja-JP" sz="1867" b="1" dirty="0">
                <a:latin typeface="游ゴシック" panose="020B0400000000000000" pitchFamily="50" charset="-128"/>
                <a:ea typeface="游ゴシック" panose="020B0400000000000000" pitchFamily="50" charset="-128"/>
              </a:rPr>
              <a:t>5</a:t>
            </a:r>
            <a:r>
              <a:rPr kumimoji="1" lang="ja-JP" altLang="en-US" sz="1867" b="1" dirty="0">
                <a:latin typeface="游ゴシック" panose="020B0400000000000000" pitchFamily="50" charset="-128"/>
                <a:ea typeface="游ゴシック" panose="020B0400000000000000" pitchFamily="50" charset="-128"/>
              </a:rPr>
              <a:t>割、原子力</a:t>
            </a:r>
            <a:r>
              <a:rPr kumimoji="1" lang="en-US" altLang="ja-JP" sz="1867" b="1" dirty="0">
                <a:latin typeface="游ゴシック" panose="020B0400000000000000" pitchFamily="50" charset="-128"/>
                <a:ea typeface="游ゴシック" panose="020B0400000000000000" pitchFamily="50" charset="-128"/>
              </a:rPr>
              <a:t>2</a:t>
            </a:r>
            <a:r>
              <a:rPr kumimoji="1" lang="ja-JP" altLang="en-US" sz="1867" b="1" dirty="0">
                <a:latin typeface="游ゴシック" panose="020B0400000000000000" pitchFamily="50" charset="-128"/>
                <a:ea typeface="游ゴシック" panose="020B0400000000000000" pitchFamily="50" charset="-128"/>
              </a:rPr>
              <a:t>割、火力</a:t>
            </a:r>
            <a:r>
              <a:rPr kumimoji="1" lang="en-US" altLang="ja-JP" sz="1867" b="1" dirty="0">
                <a:latin typeface="游ゴシック" panose="020B0400000000000000" pitchFamily="50" charset="-128"/>
                <a:ea typeface="游ゴシック" panose="020B0400000000000000" pitchFamily="50" charset="-128"/>
              </a:rPr>
              <a:t>3</a:t>
            </a:r>
            <a:r>
              <a:rPr kumimoji="1" lang="ja-JP" altLang="en-US" sz="1867" b="1" dirty="0">
                <a:latin typeface="游ゴシック" panose="020B0400000000000000" pitchFamily="50" charset="-128"/>
                <a:ea typeface="游ゴシック" panose="020B0400000000000000" pitchFamily="50" charset="-128"/>
              </a:rPr>
              <a:t>～</a:t>
            </a:r>
            <a:r>
              <a:rPr kumimoji="1" lang="en-US" altLang="ja-JP" sz="1867" b="1" dirty="0">
                <a:latin typeface="游ゴシック" panose="020B0400000000000000" pitchFamily="50" charset="-128"/>
                <a:ea typeface="游ゴシック" panose="020B0400000000000000" pitchFamily="50" charset="-128"/>
              </a:rPr>
              <a:t>4</a:t>
            </a:r>
            <a:r>
              <a:rPr kumimoji="1" lang="ja-JP" altLang="en-US" sz="1867" b="1" dirty="0">
                <a:latin typeface="游ゴシック" panose="020B0400000000000000" pitchFamily="50" charset="-128"/>
                <a:ea typeface="游ゴシック" panose="020B0400000000000000" pitchFamily="50" charset="-128"/>
              </a:rPr>
              <a:t>割程度になる見通しです。</a:t>
            </a:r>
          </a:p>
        </p:txBody>
      </p:sp>
      <p:pic>
        <p:nvPicPr>
          <p:cNvPr id="2" name="図 1">
            <a:extLst>
              <a:ext uri="{FF2B5EF4-FFF2-40B4-BE49-F238E27FC236}">
                <a16:creationId xmlns:a16="http://schemas.microsoft.com/office/drawing/2014/main" id="{3B1A9CC7-4396-740C-4927-17B73455E70D}"/>
              </a:ext>
            </a:extLst>
          </p:cNvPr>
          <p:cNvPicPr>
            <a:picLocks noChangeAspect="1"/>
          </p:cNvPicPr>
          <p:nvPr/>
        </p:nvPicPr>
        <p:blipFill>
          <a:blip r:embed="rId2"/>
          <a:stretch>
            <a:fillRect/>
          </a:stretch>
        </p:blipFill>
        <p:spPr>
          <a:xfrm>
            <a:off x="1371600" y="2717800"/>
            <a:ext cx="4470400" cy="3179222"/>
          </a:xfrm>
          <a:prstGeom prst="rect">
            <a:avLst/>
          </a:prstGeom>
        </p:spPr>
      </p:pic>
      <p:pic>
        <p:nvPicPr>
          <p:cNvPr id="4" name="図 3">
            <a:extLst>
              <a:ext uri="{FF2B5EF4-FFF2-40B4-BE49-F238E27FC236}">
                <a16:creationId xmlns:a16="http://schemas.microsoft.com/office/drawing/2014/main" id="{DD13EC18-2EF6-F040-C0ED-2AEA10C55624}"/>
              </a:ext>
            </a:extLst>
          </p:cNvPr>
          <p:cNvPicPr>
            <a:picLocks noChangeAspect="1"/>
          </p:cNvPicPr>
          <p:nvPr/>
        </p:nvPicPr>
        <p:blipFill>
          <a:blip r:embed="rId3"/>
          <a:stretch>
            <a:fillRect/>
          </a:stretch>
        </p:blipFill>
        <p:spPr>
          <a:xfrm>
            <a:off x="6400800" y="2971800"/>
            <a:ext cx="4672792" cy="2812625"/>
          </a:xfrm>
          <a:prstGeom prst="rect">
            <a:avLst/>
          </a:prstGeom>
        </p:spPr>
      </p:pic>
      <p:sp>
        <p:nvSpPr>
          <p:cNvPr id="5" name="タイトル 1">
            <a:extLst>
              <a:ext uri="{FF2B5EF4-FFF2-40B4-BE49-F238E27FC236}">
                <a16:creationId xmlns:a16="http://schemas.microsoft.com/office/drawing/2014/main" id="{60464E7B-CC5D-F458-68D8-48E72F1724DA}"/>
              </a:ext>
            </a:extLst>
          </p:cNvPr>
          <p:cNvSpPr txBox="1">
            <a:spLocks/>
          </p:cNvSpPr>
          <p:nvPr/>
        </p:nvSpPr>
        <p:spPr>
          <a:xfrm>
            <a:off x="342900" y="127000"/>
            <a:ext cx="70104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日本のカーボンニュートラルの取り組み</a:t>
            </a:r>
          </a:p>
        </p:txBody>
      </p:sp>
    </p:spTree>
    <p:extLst>
      <p:ext uri="{BB962C8B-B14F-4D97-AF65-F5344CB8AC3E}">
        <p14:creationId xmlns:p14="http://schemas.microsoft.com/office/powerpoint/2010/main" val="288458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DC86-F62A-0782-69D9-37410C15A20B}"/>
            </a:ext>
          </a:extLst>
        </p:cNvPr>
        <p:cNvGrpSpPr/>
        <p:nvPr/>
      </p:nvGrpSpPr>
      <p:grpSpPr>
        <a:xfrm>
          <a:off x="0" y="0"/>
          <a:ext cx="0" cy="0"/>
          <a:chOff x="0" y="0"/>
          <a:chExt cx="0" cy="0"/>
        </a:xfrm>
      </p:grpSpPr>
      <p:grpSp>
        <p:nvGrpSpPr>
          <p:cNvPr id="23" name="Group 13">
            <a:extLst>
              <a:ext uri="{FF2B5EF4-FFF2-40B4-BE49-F238E27FC236}">
                <a16:creationId xmlns:a16="http://schemas.microsoft.com/office/drawing/2014/main" id="{4C1A9A9B-67D0-56BC-64AC-464FA6663D10}"/>
              </a:ext>
            </a:extLst>
          </p:cNvPr>
          <p:cNvGrpSpPr/>
          <p:nvPr/>
        </p:nvGrpSpPr>
        <p:grpSpPr>
          <a:xfrm>
            <a:off x="482600" y="939800"/>
            <a:ext cx="11226803" cy="5664200"/>
            <a:chOff x="0" y="-47625"/>
            <a:chExt cx="3870844" cy="2311892"/>
          </a:xfrm>
        </p:grpSpPr>
        <p:sp>
          <p:nvSpPr>
            <p:cNvPr id="24" name="Freeform 14">
              <a:extLst>
                <a:ext uri="{FF2B5EF4-FFF2-40B4-BE49-F238E27FC236}">
                  <a16:creationId xmlns:a16="http://schemas.microsoft.com/office/drawing/2014/main" id="{0443D135-416B-2821-4264-ACC11C4903A2}"/>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25" name="TextBox 15">
              <a:extLst>
                <a:ext uri="{FF2B5EF4-FFF2-40B4-BE49-F238E27FC236}">
                  <a16:creationId xmlns:a16="http://schemas.microsoft.com/office/drawing/2014/main" id="{4C3ABB20-38C4-96BE-3A66-3F675A4078F3}"/>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a:extLst>
              <a:ext uri="{FF2B5EF4-FFF2-40B4-BE49-F238E27FC236}">
                <a16:creationId xmlns:a16="http://schemas.microsoft.com/office/drawing/2014/main" id="{2D466A02-1001-F93E-CC0E-76799B199CD5}"/>
              </a:ext>
            </a:extLst>
          </p:cNvPr>
          <p:cNvGrpSpPr/>
          <p:nvPr/>
        </p:nvGrpSpPr>
        <p:grpSpPr>
          <a:xfrm>
            <a:off x="2496725" y="736600"/>
            <a:ext cx="7198550" cy="660400"/>
            <a:chOff x="0" y="0"/>
            <a:chExt cx="2843872" cy="416775"/>
          </a:xfrm>
          <a:solidFill>
            <a:srgbClr val="39A8CB"/>
          </a:solidFill>
        </p:grpSpPr>
        <p:sp>
          <p:nvSpPr>
            <p:cNvPr id="12" name="Freeform 12">
              <a:extLst>
                <a:ext uri="{FF2B5EF4-FFF2-40B4-BE49-F238E27FC236}">
                  <a16:creationId xmlns:a16="http://schemas.microsoft.com/office/drawing/2014/main" id="{507DCD32-2A2C-2FD5-6B2E-4119E65572C8}"/>
                </a:ext>
              </a:extLst>
            </p:cNvPr>
            <p:cNvSpPr/>
            <p:nvPr/>
          </p:nvSpPr>
          <p:spPr>
            <a:xfrm>
              <a:off x="0" y="0"/>
              <a:ext cx="2843872" cy="416775"/>
            </a:xfrm>
            <a:custGeom>
              <a:avLst/>
              <a:gdLst/>
              <a:ahLst/>
              <a:cxnLst/>
              <a:rect l="l" t="t" r="r" b="b"/>
              <a:pathLst>
                <a:path w="2843872" h="416775">
                  <a:moveTo>
                    <a:pt x="39434" y="0"/>
                  </a:moveTo>
                  <a:lnTo>
                    <a:pt x="2804437" y="0"/>
                  </a:lnTo>
                  <a:cubicBezTo>
                    <a:pt x="2814896" y="0"/>
                    <a:pt x="2824926" y="4155"/>
                    <a:pt x="2832321" y="11550"/>
                  </a:cubicBezTo>
                  <a:cubicBezTo>
                    <a:pt x="2839717" y="18945"/>
                    <a:pt x="2843872" y="28976"/>
                    <a:pt x="2843872" y="39434"/>
                  </a:cubicBezTo>
                  <a:lnTo>
                    <a:pt x="2843872" y="377341"/>
                  </a:lnTo>
                  <a:cubicBezTo>
                    <a:pt x="2843872" y="387800"/>
                    <a:pt x="2839717" y="397830"/>
                    <a:pt x="2832321" y="405225"/>
                  </a:cubicBezTo>
                  <a:cubicBezTo>
                    <a:pt x="2824926" y="412621"/>
                    <a:pt x="2814896" y="416775"/>
                    <a:pt x="2804437" y="416775"/>
                  </a:cubicBezTo>
                  <a:lnTo>
                    <a:pt x="39434" y="416775"/>
                  </a:lnTo>
                  <a:cubicBezTo>
                    <a:pt x="28976" y="416775"/>
                    <a:pt x="18945" y="412621"/>
                    <a:pt x="11550" y="405225"/>
                  </a:cubicBezTo>
                  <a:cubicBezTo>
                    <a:pt x="4155" y="397830"/>
                    <a:pt x="0" y="387800"/>
                    <a:pt x="0" y="377341"/>
                  </a:cubicBezTo>
                  <a:lnTo>
                    <a:pt x="0" y="39434"/>
                  </a:lnTo>
                  <a:cubicBezTo>
                    <a:pt x="0" y="28976"/>
                    <a:pt x="4155" y="18945"/>
                    <a:pt x="11550" y="11550"/>
                  </a:cubicBezTo>
                  <a:cubicBezTo>
                    <a:pt x="18945" y="4155"/>
                    <a:pt x="28976" y="0"/>
                    <a:pt x="39434" y="0"/>
                  </a:cubicBezTo>
                  <a:close/>
                </a:path>
              </a:pathLst>
            </a:custGeom>
            <a:grpFill/>
            <a:ln cap="rnd">
              <a:noFill/>
              <a:prstDash val="solid"/>
              <a:round/>
            </a:ln>
          </p:spPr>
          <p:txBody>
            <a:bodyPr/>
            <a:lstStyle/>
            <a:p>
              <a:endParaRPr lang="ja-JP" altLang="en-US" sz="1200"/>
            </a:p>
          </p:txBody>
        </p:sp>
        <p:sp>
          <p:nvSpPr>
            <p:cNvPr id="13" name="TextBox 13">
              <a:extLst>
                <a:ext uri="{FF2B5EF4-FFF2-40B4-BE49-F238E27FC236}">
                  <a16:creationId xmlns:a16="http://schemas.microsoft.com/office/drawing/2014/main" id="{7233F38D-F6B3-E6D7-437C-3A386679A056}"/>
                </a:ext>
              </a:extLst>
            </p:cNvPr>
            <p:cNvSpPr txBox="1"/>
            <p:nvPr/>
          </p:nvSpPr>
          <p:spPr>
            <a:xfrm>
              <a:off x="0" y="-47625"/>
              <a:ext cx="2843872" cy="464400"/>
            </a:xfrm>
            <a:prstGeom prst="rect">
              <a:avLst/>
            </a:prstGeom>
            <a:grpFill/>
          </p:spPr>
          <p:txBody>
            <a:bodyPr lIns="33867" tIns="33867" rIns="33867" bIns="33867" rtlCol="0" anchor="ctr"/>
            <a:lstStyle/>
            <a:p>
              <a:pPr algn="ctr">
                <a:lnSpc>
                  <a:spcPts val="1773"/>
                </a:lnSpc>
                <a:spcBef>
                  <a:spcPct val="0"/>
                </a:spcBef>
              </a:pPr>
              <a:endParaRPr sz="1200"/>
            </a:p>
          </p:txBody>
        </p:sp>
      </p:grpSp>
      <p:sp>
        <p:nvSpPr>
          <p:cNvPr id="16" name="TextBox 16">
            <a:extLst>
              <a:ext uri="{FF2B5EF4-FFF2-40B4-BE49-F238E27FC236}">
                <a16:creationId xmlns:a16="http://schemas.microsoft.com/office/drawing/2014/main" id="{2D127F99-4C5C-65AD-DC76-47B4A6614729}"/>
              </a:ext>
            </a:extLst>
          </p:cNvPr>
          <p:cNvSpPr txBox="1"/>
          <p:nvPr/>
        </p:nvSpPr>
        <p:spPr>
          <a:xfrm>
            <a:off x="2286000" y="1632050"/>
            <a:ext cx="7198550" cy="685266"/>
          </a:xfrm>
          <a:prstGeom prst="rect">
            <a:avLst/>
          </a:prstGeom>
        </p:spPr>
        <p:txBody>
          <a:bodyPr lIns="33867" tIns="33867" rIns="33867" bIns="33867" rtlCol="0" anchor="ctr"/>
          <a:lstStyle/>
          <a:p>
            <a:pPr algn="ctr">
              <a:lnSpc>
                <a:spcPts val="1773"/>
              </a:lnSpc>
              <a:spcBef>
                <a:spcPct val="0"/>
              </a:spcBef>
            </a:pPr>
            <a:endParaRPr sz="1200"/>
          </a:p>
        </p:txBody>
      </p:sp>
      <p:sp>
        <p:nvSpPr>
          <p:cNvPr id="17" name="TextBox 17">
            <a:extLst>
              <a:ext uri="{FF2B5EF4-FFF2-40B4-BE49-F238E27FC236}">
                <a16:creationId xmlns:a16="http://schemas.microsoft.com/office/drawing/2014/main" id="{FBBFC805-A926-A0EE-78EA-7EE5866CA447}"/>
              </a:ext>
            </a:extLst>
          </p:cNvPr>
          <p:cNvSpPr txBox="1"/>
          <p:nvPr/>
        </p:nvSpPr>
        <p:spPr>
          <a:xfrm>
            <a:off x="3084648" y="635000"/>
            <a:ext cx="6022705" cy="633763"/>
          </a:xfrm>
          <a:prstGeom prst="rect">
            <a:avLst/>
          </a:prstGeom>
        </p:spPr>
        <p:txBody>
          <a:bodyPr lIns="0" tIns="0" rIns="0" bIns="0" rtlCol="0" anchor="t">
            <a:spAutoFit/>
          </a:bodyPr>
          <a:lstStyle/>
          <a:p>
            <a:pPr algn="ctr">
              <a:lnSpc>
                <a:spcPts val="5541"/>
              </a:lnSpc>
            </a:pPr>
            <a:r>
              <a:rPr lang="ja-JP" alt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rPr>
              <a:t>みなさんに質問です</a:t>
            </a:r>
            <a:endParaRPr 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sp>
        <p:nvSpPr>
          <p:cNvPr id="26" name="テキスト ボックス 25">
            <a:extLst>
              <a:ext uri="{FF2B5EF4-FFF2-40B4-BE49-F238E27FC236}">
                <a16:creationId xmlns:a16="http://schemas.microsoft.com/office/drawing/2014/main" id="{D5950986-291B-E3B3-1EBB-5B7A5F8A2FAF}"/>
              </a:ext>
            </a:extLst>
          </p:cNvPr>
          <p:cNvSpPr txBox="1"/>
          <p:nvPr/>
        </p:nvSpPr>
        <p:spPr>
          <a:xfrm>
            <a:off x="713009" y="1697657"/>
            <a:ext cx="10765982" cy="2506007"/>
          </a:xfrm>
          <a:prstGeom prst="rect">
            <a:avLst/>
          </a:prstGeom>
          <a:noFill/>
        </p:spPr>
        <p:txBody>
          <a:bodyPr wrap="square" rtlCol="0">
            <a:spAutoFit/>
          </a:bodyPr>
          <a:lstStyle/>
          <a:p>
            <a:pPr algn="ctr">
              <a:lnSpc>
                <a:spcPct val="150000"/>
              </a:lnSpc>
            </a:pPr>
            <a:r>
              <a:rPr lang="ja-JP" altLang="en-US" sz="3600" b="1" dirty="0"/>
              <a:t>カーボンニュートラルをめざすために、</a:t>
            </a:r>
            <a:endParaRPr lang="en-US" altLang="ja-JP" sz="3600" b="1" dirty="0"/>
          </a:p>
          <a:p>
            <a:pPr algn="ctr">
              <a:lnSpc>
                <a:spcPct val="150000"/>
              </a:lnSpc>
            </a:pPr>
            <a:r>
              <a:rPr lang="ja-JP" altLang="en-US" sz="3600" b="1" dirty="0"/>
              <a:t>どんな</a:t>
            </a:r>
            <a:r>
              <a:rPr lang="ja-JP" altLang="en-US" sz="3600" b="1" dirty="0">
                <a:solidFill>
                  <a:srgbClr val="F79646"/>
                </a:solidFill>
              </a:rPr>
              <a:t>新しいエネルギー</a:t>
            </a:r>
            <a:r>
              <a:rPr lang="ja-JP" altLang="en-US" sz="3600" b="1" dirty="0"/>
              <a:t>や</a:t>
            </a:r>
            <a:endParaRPr lang="en-US" altLang="ja-JP" sz="3600" b="1" dirty="0"/>
          </a:p>
          <a:p>
            <a:pPr algn="ctr">
              <a:lnSpc>
                <a:spcPct val="150000"/>
              </a:lnSpc>
            </a:pPr>
            <a:r>
              <a:rPr lang="ja-JP" altLang="en-US" sz="3600" b="1" dirty="0">
                <a:solidFill>
                  <a:srgbClr val="F79646"/>
                </a:solidFill>
              </a:rPr>
              <a:t>新しいアイデア</a:t>
            </a:r>
            <a:r>
              <a:rPr lang="ja-JP" altLang="en-US" sz="3600" b="1" dirty="0"/>
              <a:t>がありますか？</a:t>
            </a:r>
          </a:p>
        </p:txBody>
      </p:sp>
      <p:sp>
        <p:nvSpPr>
          <p:cNvPr id="27" name="タイトル 1">
            <a:extLst>
              <a:ext uri="{FF2B5EF4-FFF2-40B4-BE49-F238E27FC236}">
                <a16:creationId xmlns:a16="http://schemas.microsoft.com/office/drawing/2014/main" id="{BB4535A7-10A4-6071-1F20-D030368EBC09}"/>
              </a:ext>
            </a:extLst>
          </p:cNvPr>
          <p:cNvSpPr txBox="1">
            <a:spLocks/>
          </p:cNvSpPr>
          <p:nvPr/>
        </p:nvSpPr>
        <p:spPr>
          <a:xfrm>
            <a:off x="457200" y="177800"/>
            <a:ext cx="6400800" cy="10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次世代エネルギーやイノベーションの実用化</a:t>
            </a:r>
          </a:p>
        </p:txBody>
      </p:sp>
      <p:pic>
        <p:nvPicPr>
          <p:cNvPr id="29" name="図 28" descr="光 が含まれている画像&#10;&#10;AI 生成コンテンツは誤りを含む可能性があります。">
            <a:extLst>
              <a:ext uri="{FF2B5EF4-FFF2-40B4-BE49-F238E27FC236}">
                <a16:creationId xmlns:a16="http://schemas.microsoft.com/office/drawing/2014/main" id="{4AB0F5A6-F759-8006-6AEB-B06557B4E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3581400"/>
            <a:ext cx="4343400" cy="4343400"/>
          </a:xfrm>
          <a:prstGeom prst="rect">
            <a:avLst/>
          </a:prstGeom>
        </p:spPr>
      </p:pic>
      <p:pic>
        <p:nvPicPr>
          <p:cNvPr id="31" name="図 30" descr="抽象, 光 が含まれている画像&#10;&#10;AI 生成コンテンツは誤りを含む可能性があります。">
            <a:extLst>
              <a:ext uri="{FF2B5EF4-FFF2-40B4-BE49-F238E27FC236}">
                <a16:creationId xmlns:a16="http://schemas.microsoft.com/office/drawing/2014/main" id="{C7FCB7DB-C6E1-84A3-7180-75AD1C97C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3419813"/>
            <a:ext cx="4597400" cy="4597400"/>
          </a:xfrm>
          <a:prstGeom prst="rect">
            <a:avLst/>
          </a:prstGeom>
        </p:spPr>
      </p:pic>
    </p:spTree>
    <p:extLst>
      <p:ext uri="{BB962C8B-B14F-4D97-AF65-F5344CB8AC3E}">
        <p14:creationId xmlns:p14="http://schemas.microsoft.com/office/powerpoint/2010/main" val="383181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C3119-8422-6B9C-E535-52133971E24A}"/>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E580FA11-C966-2FEF-CCC7-893A89250026}"/>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2" name="Group 14">
            <a:extLst>
              <a:ext uri="{FF2B5EF4-FFF2-40B4-BE49-F238E27FC236}">
                <a16:creationId xmlns:a16="http://schemas.microsoft.com/office/drawing/2014/main" id="{EDB9FD4A-1332-4E8C-6B29-EA88D2414A82}"/>
              </a:ext>
            </a:extLst>
          </p:cNvPr>
          <p:cNvGrpSpPr/>
          <p:nvPr/>
        </p:nvGrpSpPr>
        <p:grpSpPr>
          <a:xfrm>
            <a:off x="355600" y="228600"/>
            <a:ext cx="6045200" cy="965200"/>
            <a:chOff x="0" y="0"/>
            <a:chExt cx="2574452" cy="621797"/>
          </a:xfrm>
        </p:grpSpPr>
        <p:sp>
          <p:nvSpPr>
            <p:cNvPr id="6" name="Freeform 15">
              <a:extLst>
                <a:ext uri="{FF2B5EF4-FFF2-40B4-BE49-F238E27FC236}">
                  <a16:creationId xmlns:a16="http://schemas.microsoft.com/office/drawing/2014/main" id="{17AAB621-F18A-4F59-6BF0-99101BB2283B}"/>
                </a:ext>
              </a:extLst>
            </p:cNvPr>
            <p:cNvSpPr/>
            <p:nvPr/>
          </p:nvSpPr>
          <p:spPr>
            <a:xfrm>
              <a:off x="0" y="0"/>
              <a:ext cx="2574452" cy="621797"/>
            </a:xfrm>
            <a:custGeom>
              <a:avLst/>
              <a:gdLst/>
              <a:ahLst/>
              <a:cxnLst/>
              <a:rect l="l" t="t" r="r" b="b"/>
              <a:pathLst>
                <a:path w="2574452" h="621797">
                  <a:moveTo>
                    <a:pt x="23761" y="0"/>
                  </a:moveTo>
                  <a:lnTo>
                    <a:pt x="2550692" y="0"/>
                  </a:lnTo>
                  <a:cubicBezTo>
                    <a:pt x="2563814" y="0"/>
                    <a:pt x="2574452" y="10638"/>
                    <a:pt x="2574452" y="23761"/>
                  </a:cubicBezTo>
                  <a:lnTo>
                    <a:pt x="2574452" y="598036"/>
                  </a:lnTo>
                  <a:cubicBezTo>
                    <a:pt x="2574452" y="604338"/>
                    <a:pt x="2571949" y="610381"/>
                    <a:pt x="2567493" y="614837"/>
                  </a:cubicBezTo>
                  <a:cubicBezTo>
                    <a:pt x="2563037" y="619293"/>
                    <a:pt x="2556993" y="621797"/>
                    <a:pt x="2550692" y="621797"/>
                  </a:cubicBezTo>
                  <a:lnTo>
                    <a:pt x="23761" y="621797"/>
                  </a:lnTo>
                  <a:cubicBezTo>
                    <a:pt x="10638" y="621797"/>
                    <a:pt x="0" y="611159"/>
                    <a:pt x="0" y="598036"/>
                  </a:cubicBezTo>
                  <a:lnTo>
                    <a:pt x="0" y="23761"/>
                  </a:lnTo>
                  <a:cubicBezTo>
                    <a:pt x="0" y="10638"/>
                    <a:pt x="10638" y="0"/>
                    <a:pt x="23761" y="0"/>
                  </a:cubicBezTo>
                  <a:close/>
                </a:path>
              </a:pathLst>
            </a:custGeom>
            <a:solidFill>
              <a:srgbClr val="39A8CB"/>
            </a:solidFill>
          </p:spPr>
          <p:txBody>
            <a:bodyPr/>
            <a:lstStyle/>
            <a:p>
              <a:endParaRPr lang="ja-JP" altLang="en-US" sz="1200"/>
            </a:p>
          </p:txBody>
        </p:sp>
        <p:sp>
          <p:nvSpPr>
            <p:cNvPr id="7" name="TextBox 16">
              <a:extLst>
                <a:ext uri="{FF2B5EF4-FFF2-40B4-BE49-F238E27FC236}">
                  <a16:creationId xmlns:a16="http://schemas.microsoft.com/office/drawing/2014/main" id="{15D689AD-935F-FC4F-859B-3EDA3A06FFC4}"/>
                </a:ext>
              </a:extLst>
            </p:cNvPr>
            <p:cNvSpPr txBox="1"/>
            <p:nvPr/>
          </p:nvSpPr>
          <p:spPr>
            <a:xfrm>
              <a:off x="0" y="-47625"/>
              <a:ext cx="2574452" cy="669422"/>
            </a:xfrm>
            <a:prstGeom prst="rect">
              <a:avLst/>
            </a:prstGeom>
          </p:spPr>
          <p:txBody>
            <a:bodyPr lIns="33867" tIns="33867" rIns="33867" bIns="33867" rtlCol="0" anchor="ctr"/>
            <a:lstStyle/>
            <a:p>
              <a:pPr algn="ctr">
                <a:lnSpc>
                  <a:spcPts val="1773"/>
                </a:lnSpc>
              </a:pPr>
              <a:endParaRPr sz="1200"/>
            </a:p>
          </p:txBody>
        </p:sp>
      </p:grpSp>
      <p:sp>
        <p:nvSpPr>
          <p:cNvPr id="3" name="タイトル 1">
            <a:extLst>
              <a:ext uri="{FF2B5EF4-FFF2-40B4-BE49-F238E27FC236}">
                <a16:creationId xmlns:a16="http://schemas.microsoft.com/office/drawing/2014/main" id="{1803D3FE-64A0-4885-376B-56ADECBF0203}"/>
              </a:ext>
            </a:extLst>
          </p:cNvPr>
          <p:cNvSpPr txBox="1">
            <a:spLocks/>
          </p:cNvSpPr>
          <p:nvPr/>
        </p:nvSpPr>
        <p:spPr>
          <a:xfrm>
            <a:off x="609599" y="491000"/>
            <a:ext cx="53848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chemeClr val="bg1"/>
                </a:solidFill>
                <a:latin typeface="游ゴシック" panose="020B0400000000000000" pitchFamily="50" charset="-128"/>
                <a:ea typeface="游ゴシック" panose="020B0400000000000000" pitchFamily="50" charset="-128"/>
              </a:rPr>
              <a:t>様々な次世代エネルギーや技術の一例</a:t>
            </a:r>
          </a:p>
        </p:txBody>
      </p:sp>
      <p:grpSp>
        <p:nvGrpSpPr>
          <p:cNvPr id="17" name="Group 5">
            <a:extLst>
              <a:ext uri="{FF2B5EF4-FFF2-40B4-BE49-F238E27FC236}">
                <a16:creationId xmlns:a16="http://schemas.microsoft.com/office/drawing/2014/main" id="{C5805DAE-421A-8FA9-96B9-3EA05AAE9A62}"/>
              </a:ext>
            </a:extLst>
          </p:cNvPr>
          <p:cNvGrpSpPr/>
          <p:nvPr/>
        </p:nvGrpSpPr>
        <p:grpSpPr>
          <a:xfrm>
            <a:off x="6197600" y="1447800"/>
            <a:ext cx="5486400" cy="2844800"/>
            <a:chOff x="0" y="0"/>
            <a:chExt cx="1750386" cy="1889350"/>
          </a:xfrm>
        </p:grpSpPr>
        <p:sp>
          <p:nvSpPr>
            <p:cNvPr id="18" name="Freeform 6">
              <a:extLst>
                <a:ext uri="{FF2B5EF4-FFF2-40B4-BE49-F238E27FC236}">
                  <a16:creationId xmlns:a16="http://schemas.microsoft.com/office/drawing/2014/main" id="{2EB4B5F0-FDF2-EE2A-CD27-5A199378BD8E}"/>
                </a:ext>
              </a:extLst>
            </p:cNvPr>
            <p:cNvSpPr/>
            <p:nvPr/>
          </p:nvSpPr>
          <p:spPr>
            <a:xfrm>
              <a:off x="0" y="0"/>
              <a:ext cx="1750386" cy="1889350"/>
            </a:xfrm>
            <a:custGeom>
              <a:avLst/>
              <a:gdLst/>
              <a:ahLst/>
              <a:cxnLst/>
              <a:rect l="l" t="t" r="r" b="b"/>
              <a:pathLst>
                <a:path w="1750386" h="1889350">
                  <a:moveTo>
                    <a:pt x="64069" y="0"/>
                  </a:moveTo>
                  <a:lnTo>
                    <a:pt x="1686317" y="0"/>
                  </a:lnTo>
                  <a:cubicBezTo>
                    <a:pt x="1721701" y="0"/>
                    <a:pt x="1750386" y="28685"/>
                    <a:pt x="1750386" y="64069"/>
                  </a:cubicBezTo>
                  <a:lnTo>
                    <a:pt x="1750386" y="1825280"/>
                  </a:lnTo>
                  <a:cubicBezTo>
                    <a:pt x="1750386" y="1860665"/>
                    <a:pt x="1721701" y="1889350"/>
                    <a:pt x="1686317" y="1889350"/>
                  </a:cubicBezTo>
                  <a:lnTo>
                    <a:pt x="64069" y="1889350"/>
                  </a:lnTo>
                  <a:cubicBezTo>
                    <a:pt x="28685" y="1889350"/>
                    <a:pt x="0" y="1860665"/>
                    <a:pt x="0" y="1825280"/>
                  </a:cubicBezTo>
                  <a:lnTo>
                    <a:pt x="0" y="64069"/>
                  </a:lnTo>
                  <a:cubicBezTo>
                    <a:pt x="0" y="28685"/>
                    <a:pt x="28685" y="0"/>
                    <a:pt x="64069" y="0"/>
                  </a:cubicBezTo>
                  <a:close/>
                </a:path>
              </a:pathLst>
            </a:custGeom>
            <a:solidFill>
              <a:srgbClr val="FFFFFF"/>
            </a:solidFill>
            <a:ln w="180975" cap="rnd">
              <a:solidFill>
                <a:srgbClr val="39A8CB"/>
              </a:solidFill>
              <a:prstDash val="solid"/>
              <a:round/>
            </a:ln>
          </p:spPr>
          <p:txBody>
            <a:bodyPr/>
            <a:lstStyle/>
            <a:p>
              <a:endParaRPr lang="ja-JP" altLang="en-US" sz="1200"/>
            </a:p>
          </p:txBody>
        </p:sp>
        <p:sp>
          <p:nvSpPr>
            <p:cNvPr id="19" name="TextBox 7">
              <a:extLst>
                <a:ext uri="{FF2B5EF4-FFF2-40B4-BE49-F238E27FC236}">
                  <a16:creationId xmlns:a16="http://schemas.microsoft.com/office/drawing/2014/main" id="{5847735F-5CCC-52B4-6330-16CDA13DB9C3}"/>
                </a:ext>
              </a:extLst>
            </p:cNvPr>
            <p:cNvSpPr txBox="1"/>
            <p:nvPr/>
          </p:nvSpPr>
          <p:spPr>
            <a:xfrm>
              <a:off x="0" y="-47625"/>
              <a:ext cx="1750386" cy="193697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0" name="Group 5">
            <a:extLst>
              <a:ext uri="{FF2B5EF4-FFF2-40B4-BE49-F238E27FC236}">
                <a16:creationId xmlns:a16="http://schemas.microsoft.com/office/drawing/2014/main" id="{DB54A159-A7B5-EDA4-0F1D-4DBA70C5FA1C}"/>
              </a:ext>
            </a:extLst>
          </p:cNvPr>
          <p:cNvGrpSpPr/>
          <p:nvPr/>
        </p:nvGrpSpPr>
        <p:grpSpPr>
          <a:xfrm>
            <a:off x="508000" y="1376091"/>
            <a:ext cx="5486399" cy="2916509"/>
            <a:chOff x="-109399" y="-47625"/>
            <a:chExt cx="1859785" cy="1936975"/>
          </a:xfrm>
        </p:grpSpPr>
        <p:sp>
          <p:nvSpPr>
            <p:cNvPr id="21" name="Freeform 6">
              <a:extLst>
                <a:ext uri="{FF2B5EF4-FFF2-40B4-BE49-F238E27FC236}">
                  <a16:creationId xmlns:a16="http://schemas.microsoft.com/office/drawing/2014/main" id="{93E50163-C084-B331-CEB5-79E2C6352720}"/>
                </a:ext>
              </a:extLst>
            </p:cNvPr>
            <p:cNvSpPr/>
            <p:nvPr/>
          </p:nvSpPr>
          <p:spPr>
            <a:xfrm>
              <a:off x="-109399" y="0"/>
              <a:ext cx="1750386" cy="1889350"/>
            </a:xfrm>
            <a:custGeom>
              <a:avLst/>
              <a:gdLst/>
              <a:ahLst/>
              <a:cxnLst/>
              <a:rect l="l" t="t" r="r" b="b"/>
              <a:pathLst>
                <a:path w="1750386" h="1889350">
                  <a:moveTo>
                    <a:pt x="64069" y="0"/>
                  </a:moveTo>
                  <a:lnTo>
                    <a:pt x="1686317" y="0"/>
                  </a:lnTo>
                  <a:cubicBezTo>
                    <a:pt x="1721701" y="0"/>
                    <a:pt x="1750386" y="28685"/>
                    <a:pt x="1750386" y="64069"/>
                  </a:cubicBezTo>
                  <a:lnTo>
                    <a:pt x="1750386" y="1825280"/>
                  </a:lnTo>
                  <a:cubicBezTo>
                    <a:pt x="1750386" y="1860665"/>
                    <a:pt x="1721701" y="1889350"/>
                    <a:pt x="1686317" y="1889350"/>
                  </a:cubicBezTo>
                  <a:lnTo>
                    <a:pt x="64069" y="1889350"/>
                  </a:lnTo>
                  <a:cubicBezTo>
                    <a:pt x="28685" y="1889350"/>
                    <a:pt x="0" y="1860665"/>
                    <a:pt x="0" y="1825280"/>
                  </a:cubicBezTo>
                  <a:lnTo>
                    <a:pt x="0" y="64069"/>
                  </a:lnTo>
                  <a:cubicBezTo>
                    <a:pt x="0" y="28685"/>
                    <a:pt x="28685" y="0"/>
                    <a:pt x="64069" y="0"/>
                  </a:cubicBezTo>
                  <a:close/>
                </a:path>
              </a:pathLst>
            </a:custGeom>
            <a:solidFill>
              <a:srgbClr val="FFFFFF"/>
            </a:solidFill>
            <a:ln w="180975" cap="rnd">
              <a:solidFill>
                <a:srgbClr val="39A8CB"/>
              </a:solidFill>
              <a:prstDash val="solid"/>
              <a:round/>
            </a:ln>
          </p:spPr>
          <p:txBody>
            <a:bodyPr/>
            <a:lstStyle/>
            <a:p>
              <a:endParaRPr lang="ja-JP" altLang="en-US" sz="1200"/>
            </a:p>
          </p:txBody>
        </p:sp>
        <p:sp>
          <p:nvSpPr>
            <p:cNvPr id="22" name="TextBox 7">
              <a:extLst>
                <a:ext uri="{FF2B5EF4-FFF2-40B4-BE49-F238E27FC236}">
                  <a16:creationId xmlns:a16="http://schemas.microsoft.com/office/drawing/2014/main" id="{7D628AA4-5E6D-B8A5-5256-6A0D27AE8551}"/>
                </a:ext>
              </a:extLst>
            </p:cNvPr>
            <p:cNvSpPr txBox="1"/>
            <p:nvPr/>
          </p:nvSpPr>
          <p:spPr>
            <a:xfrm>
              <a:off x="0" y="-47625"/>
              <a:ext cx="1750386" cy="193697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3" name="Group 5">
            <a:extLst>
              <a:ext uri="{FF2B5EF4-FFF2-40B4-BE49-F238E27FC236}">
                <a16:creationId xmlns:a16="http://schemas.microsoft.com/office/drawing/2014/main" id="{B5868A87-EBC8-6215-48FB-17EDA4747417}"/>
              </a:ext>
            </a:extLst>
          </p:cNvPr>
          <p:cNvGrpSpPr/>
          <p:nvPr/>
        </p:nvGrpSpPr>
        <p:grpSpPr>
          <a:xfrm>
            <a:off x="508000" y="4546600"/>
            <a:ext cx="11176000" cy="2184400"/>
            <a:chOff x="0" y="0"/>
            <a:chExt cx="1750386" cy="1889350"/>
          </a:xfrm>
        </p:grpSpPr>
        <p:sp>
          <p:nvSpPr>
            <p:cNvPr id="24" name="Freeform 6">
              <a:extLst>
                <a:ext uri="{FF2B5EF4-FFF2-40B4-BE49-F238E27FC236}">
                  <a16:creationId xmlns:a16="http://schemas.microsoft.com/office/drawing/2014/main" id="{607232D0-1AB8-0AD0-4A22-062CF0AA7B1D}"/>
                </a:ext>
              </a:extLst>
            </p:cNvPr>
            <p:cNvSpPr/>
            <p:nvPr/>
          </p:nvSpPr>
          <p:spPr>
            <a:xfrm>
              <a:off x="0" y="0"/>
              <a:ext cx="1750386" cy="1889350"/>
            </a:xfrm>
            <a:custGeom>
              <a:avLst/>
              <a:gdLst/>
              <a:ahLst/>
              <a:cxnLst/>
              <a:rect l="l" t="t" r="r" b="b"/>
              <a:pathLst>
                <a:path w="1750386" h="1889350">
                  <a:moveTo>
                    <a:pt x="64069" y="0"/>
                  </a:moveTo>
                  <a:lnTo>
                    <a:pt x="1686317" y="0"/>
                  </a:lnTo>
                  <a:cubicBezTo>
                    <a:pt x="1721701" y="0"/>
                    <a:pt x="1750386" y="28685"/>
                    <a:pt x="1750386" y="64069"/>
                  </a:cubicBezTo>
                  <a:lnTo>
                    <a:pt x="1750386" y="1825280"/>
                  </a:lnTo>
                  <a:cubicBezTo>
                    <a:pt x="1750386" y="1860665"/>
                    <a:pt x="1721701" y="1889350"/>
                    <a:pt x="1686317" y="1889350"/>
                  </a:cubicBezTo>
                  <a:lnTo>
                    <a:pt x="64069" y="1889350"/>
                  </a:lnTo>
                  <a:cubicBezTo>
                    <a:pt x="28685" y="1889350"/>
                    <a:pt x="0" y="1860665"/>
                    <a:pt x="0" y="1825280"/>
                  </a:cubicBezTo>
                  <a:lnTo>
                    <a:pt x="0" y="64069"/>
                  </a:lnTo>
                  <a:cubicBezTo>
                    <a:pt x="0" y="28685"/>
                    <a:pt x="28685" y="0"/>
                    <a:pt x="64069" y="0"/>
                  </a:cubicBezTo>
                  <a:close/>
                </a:path>
              </a:pathLst>
            </a:custGeom>
            <a:solidFill>
              <a:srgbClr val="FFFFFF"/>
            </a:solidFill>
            <a:ln w="180975" cap="rnd">
              <a:solidFill>
                <a:srgbClr val="39A8CB"/>
              </a:solidFill>
              <a:prstDash val="solid"/>
              <a:round/>
            </a:ln>
          </p:spPr>
          <p:txBody>
            <a:bodyPr/>
            <a:lstStyle/>
            <a:p>
              <a:endParaRPr lang="ja-JP" altLang="en-US" sz="1200"/>
            </a:p>
          </p:txBody>
        </p:sp>
        <p:sp>
          <p:nvSpPr>
            <p:cNvPr id="25" name="TextBox 7">
              <a:extLst>
                <a:ext uri="{FF2B5EF4-FFF2-40B4-BE49-F238E27FC236}">
                  <a16:creationId xmlns:a16="http://schemas.microsoft.com/office/drawing/2014/main" id="{B326C8A6-8643-D678-56C5-4D32B86EC7D2}"/>
                </a:ext>
              </a:extLst>
            </p:cNvPr>
            <p:cNvSpPr txBox="1"/>
            <p:nvPr/>
          </p:nvSpPr>
          <p:spPr>
            <a:xfrm>
              <a:off x="0" y="-47625"/>
              <a:ext cx="1750386" cy="1936975"/>
            </a:xfrm>
            <a:prstGeom prst="rect">
              <a:avLst/>
            </a:prstGeom>
          </p:spPr>
          <p:txBody>
            <a:bodyPr lIns="33867" tIns="33867" rIns="33867" bIns="33867" rtlCol="0" anchor="ctr"/>
            <a:lstStyle/>
            <a:p>
              <a:pPr algn="ctr">
                <a:lnSpc>
                  <a:spcPts val="1773"/>
                </a:lnSpc>
                <a:spcBef>
                  <a:spcPct val="0"/>
                </a:spcBef>
              </a:pPr>
              <a:endParaRPr sz="1200"/>
            </a:p>
          </p:txBody>
        </p:sp>
      </p:grpSp>
      <p:pic>
        <p:nvPicPr>
          <p:cNvPr id="8" name="図 7">
            <a:extLst>
              <a:ext uri="{FF2B5EF4-FFF2-40B4-BE49-F238E27FC236}">
                <a16:creationId xmlns:a16="http://schemas.microsoft.com/office/drawing/2014/main" id="{7397EF65-EB13-CA86-01F8-6CC8E3794934}"/>
              </a:ext>
            </a:extLst>
          </p:cNvPr>
          <p:cNvPicPr>
            <a:picLocks noChangeAspect="1"/>
          </p:cNvPicPr>
          <p:nvPr/>
        </p:nvPicPr>
        <p:blipFill>
          <a:blip r:embed="rId2"/>
          <a:stretch>
            <a:fillRect/>
          </a:stretch>
        </p:blipFill>
        <p:spPr>
          <a:xfrm>
            <a:off x="1270000" y="2000744"/>
            <a:ext cx="2997200" cy="2165093"/>
          </a:xfrm>
          <a:prstGeom prst="rect">
            <a:avLst/>
          </a:prstGeom>
        </p:spPr>
      </p:pic>
      <p:sp>
        <p:nvSpPr>
          <p:cNvPr id="9" name="テキスト ボックス 8">
            <a:extLst>
              <a:ext uri="{FF2B5EF4-FFF2-40B4-BE49-F238E27FC236}">
                <a16:creationId xmlns:a16="http://schemas.microsoft.com/office/drawing/2014/main" id="{34034F7F-CCC5-3F33-C979-9270AFC9F3AD}"/>
              </a:ext>
            </a:extLst>
          </p:cNvPr>
          <p:cNvSpPr txBox="1"/>
          <p:nvPr/>
        </p:nvSpPr>
        <p:spPr>
          <a:xfrm>
            <a:off x="914400" y="1600200"/>
            <a:ext cx="4083169" cy="338554"/>
          </a:xfrm>
          <a:prstGeom prst="rect">
            <a:avLst/>
          </a:prstGeom>
          <a:noFill/>
        </p:spPr>
        <p:txBody>
          <a:bodyPr wrap="none" rtlCol="0">
            <a:spAutoFit/>
          </a:bodyPr>
          <a:lstStyle/>
          <a:p>
            <a:r>
              <a:rPr kumimoji="1" lang="ja-JP" altLang="en-US" sz="1600" b="1" dirty="0">
                <a:solidFill>
                  <a:srgbClr val="F79646"/>
                </a:solidFill>
                <a:latin typeface="游ゴシック" panose="020B0400000000000000" pitchFamily="50" charset="-128"/>
                <a:ea typeface="游ゴシック" panose="020B0400000000000000" pitchFamily="50" charset="-128"/>
              </a:rPr>
              <a:t>ペロブスカイト太陽電池と浮体式洋上風力</a:t>
            </a:r>
          </a:p>
        </p:txBody>
      </p:sp>
      <p:pic>
        <p:nvPicPr>
          <p:cNvPr id="26" name="図 25">
            <a:extLst>
              <a:ext uri="{FF2B5EF4-FFF2-40B4-BE49-F238E27FC236}">
                <a16:creationId xmlns:a16="http://schemas.microsoft.com/office/drawing/2014/main" id="{8D3E384D-7BBD-F81C-4C63-2AE9610FC404}"/>
              </a:ext>
            </a:extLst>
          </p:cNvPr>
          <p:cNvPicPr>
            <a:picLocks noChangeAspect="1"/>
          </p:cNvPicPr>
          <p:nvPr/>
        </p:nvPicPr>
        <p:blipFill>
          <a:blip r:embed="rId3"/>
          <a:srcRect r="2420"/>
          <a:stretch>
            <a:fillRect/>
          </a:stretch>
        </p:blipFill>
        <p:spPr>
          <a:xfrm>
            <a:off x="6654800" y="1955800"/>
            <a:ext cx="4876800" cy="2108437"/>
          </a:xfrm>
          <a:prstGeom prst="rect">
            <a:avLst/>
          </a:prstGeom>
        </p:spPr>
      </p:pic>
      <p:sp>
        <p:nvSpPr>
          <p:cNvPr id="27" name="テキスト ボックス 26">
            <a:extLst>
              <a:ext uri="{FF2B5EF4-FFF2-40B4-BE49-F238E27FC236}">
                <a16:creationId xmlns:a16="http://schemas.microsoft.com/office/drawing/2014/main" id="{6BDBDA39-A57A-9639-863F-3584B517B115}"/>
              </a:ext>
            </a:extLst>
          </p:cNvPr>
          <p:cNvSpPr txBox="1"/>
          <p:nvPr/>
        </p:nvSpPr>
        <p:spPr>
          <a:xfrm>
            <a:off x="7315201" y="1600200"/>
            <a:ext cx="3273653" cy="338554"/>
          </a:xfrm>
          <a:prstGeom prst="rect">
            <a:avLst/>
          </a:prstGeom>
          <a:noFill/>
        </p:spPr>
        <p:txBody>
          <a:bodyPr wrap="none" rtlCol="0">
            <a:spAutoFit/>
          </a:bodyPr>
          <a:lstStyle/>
          <a:p>
            <a:r>
              <a:rPr kumimoji="1" lang="en-US" altLang="ja-JP" sz="1600" b="1" dirty="0">
                <a:solidFill>
                  <a:srgbClr val="F79646"/>
                </a:solidFill>
                <a:latin typeface="游ゴシック" panose="020B0400000000000000" pitchFamily="50" charset="-128"/>
                <a:ea typeface="游ゴシック" panose="020B0400000000000000" pitchFamily="50" charset="-128"/>
              </a:rPr>
              <a:t>CO2</a:t>
            </a:r>
            <a:r>
              <a:rPr kumimoji="1" lang="ja-JP" altLang="en-US" sz="1600" b="1" dirty="0">
                <a:solidFill>
                  <a:srgbClr val="F79646"/>
                </a:solidFill>
                <a:latin typeface="游ゴシック" panose="020B0400000000000000" pitchFamily="50" charset="-128"/>
                <a:ea typeface="游ゴシック" panose="020B0400000000000000" pitchFamily="50" charset="-128"/>
              </a:rPr>
              <a:t>の回収・有効利用・貯留技術</a:t>
            </a:r>
          </a:p>
        </p:txBody>
      </p:sp>
      <p:sp>
        <p:nvSpPr>
          <p:cNvPr id="28" name="テキスト ボックス 27">
            <a:extLst>
              <a:ext uri="{FF2B5EF4-FFF2-40B4-BE49-F238E27FC236}">
                <a16:creationId xmlns:a16="http://schemas.microsoft.com/office/drawing/2014/main" id="{C97C1C95-FD06-892E-0DB5-FBFB0D2B9957}"/>
              </a:ext>
            </a:extLst>
          </p:cNvPr>
          <p:cNvSpPr txBox="1"/>
          <p:nvPr/>
        </p:nvSpPr>
        <p:spPr>
          <a:xfrm>
            <a:off x="4772560" y="4621312"/>
            <a:ext cx="2646878" cy="338554"/>
          </a:xfrm>
          <a:prstGeom prst="rect">
            <a:avLst/>
          </a:prstGeom>
          <a:noFill/>
        </p:spPr>
        <p:txBody>
          <a:bodyPr wrap="none" rtlCol="0">
            <a:spAutoFit/>
          </a:bodyPr>
          <a:lstStyle/>
          <a:p>
            <a:pPr algn="ctr"/>
            <a:r>
              <a:rPr kumimoji="1" lang="ja-JP" altLang="en-US" sz="1600" b="1" dirty="0">
                <a:solidFill>
                  <a:srgbClr val="F79646"/>
                </a:solidFill>
                <a:latin typeface="游ゴシック" panose="020B0400000000000000" pitchFamily="50" charset="-128"/>
                <a:ea typeface="游ゴシック" panose="020B0400000000000000" pitchFamily="50" charset="-128"/>
              </a:rPr>
              <a:t>水素等の次世代エネルギー</a:t>
            </a:r>
          </a:p>
        </p:txBody>
      </p:sp>
      <p:sp>
        <p:nvSpPr>
          <p:cNvPr id="29" name="テキスト ボックス 28">
            <a:extLst>
              <a:ext uri="{FF2B5EF4-FFF2-40B4-BE49-F238E27FC236}">
                <a16:creationId xmlns:a16="http://schemas.microsoft.com/office/drawing/2014/main" id="{1D4B0189-6FE4-C726-6E74-E1095E61CB62}"/>
              </a:ext>
            </a:extLst>
          </p:cNvPr>
          <p:cNvSpPr txBox="1"/>
          <p:nvPr/>
        </p:nvSpPr>
        <p:spPr>
          <a:xfrm>
            <a:off x="2187018" y="4704996"/>
            <a:ext cx="595035" cy="338554"/>
          </a:xfrm>
          <a:prstGeom prst="rect">
            <a:avLst/>
          </a:prstGeom>
          <a:noFill/>
        </p:spPr>
        <p:txBody>
          <a:bodyPr wrap="none" rtlCol="0">
            <a:spAutoFit/>
          </a:bodyPr>
          <a:lstStyle/>
          <a:p>
            <a:r>
              <a:rPr kumimoji="1" lang="ja-JP" altLang="en-US" sz="1600" b="1" dirty="0">
                <a:solidFill>
                  <a:srgbClr val="39A8CB"/>
                </a:solidFill>
                <a:latin typeface="游ゴシック" panose="020B0400000000000000" pitchFamily="50" charset="-128"/>
                <a:ea typeface="游ゴシック" panose="020B0400000000000000" pitchFamily="50" charset="-128"/>
              </a:rPr>
              <a:t>水素</a:t>
            </a:r>
          </a:p>
        </p:txBody>
      </p:sp>
      <p:sp>
        <p:nvSpPr>
          <p:cNvPr id="30" name="テキスト ボックス 29">
            <a:extLst>
              <a:ext uri="{FF2B5EF4-FFF2-40B4-BE49-F238E27FC236}">
                <a16:creationId xmlns:a16="http://schemas.microsoft.com/office/drawing/2014/main" id="{E338D626-3527-F230-F171-C07B2C5A69E5}"/>
              </a:ext>
            </a:extLst>
          </p:cNvPr>
          <p:cNvSpPr txBox="1"/>
          <p:nvPr/>
        </p:nvSpPr>
        <p:spPr>
          <a:xfrm>
            <a:off x="5521484" y="5003800"/>
            <a:ext cx="1349216" cy="338554"/>
          </a:xfrm>
          <a:prstGeom prst="rect">
            <a:avLst/>
          </a:prstGeom>
          <a:noFill/>
        </p:spPr>
        <p:txBody>
          <a:bodyPr wrap="square" rtlCol="0">
            <a:spAutoFit/>
          </a:bodyPr>
          <a:lstStyle/>
          <a:p>
            <a:r>
              <a:rPr kumimoji="1" lang="ja-JP" altLang="en-US" sz="1600" b="1" dirty="0">
                <a:solidFill>
                  <a:srgbClr val="39A8CB"/>
                </a:solidFill>
                <a:latin typeface="游ゴシック" panose="020B0400000000000000" pitchFamily="50" charset="-128"/>
                <a:ea typeface="游ゴシック" panose="020B0400000000000000" pitchFamily="50" charset="-128"/>
              </a:rPr>
              <a:t>アンモニア</a:t>
            </a:r>
          </a:p>
        </p:txBody>
      </p:sp>
      <p:pic>
        <p:nvPicPr>
          <p:cNvPr id="31" name="図 30">
            <a:extLst>
              <a:ext uri="{FF2B5EF4-FFF2-40B4-BE49-F238E27FC236}">
                <a16:creationId xmlns:a16="http://schemas.microsoft.com/office/drawing/2014/main" id="{07E94C3E-2452-92B8-C24C-B258307608F8}"/>
              </a:ext>
            </a:extLst>
          </p:cNvPr>
          <p:cNvPicPr>
            <a:picLocks noChangeAspect="1"/>
          </p:cNvPicPr>
          <p:nvPr/>
        </p:nvPicPr>
        <p:blipFill>
          <a:blip r:embed="rId4"/>
          <a:stretch>
            <a:fillRect/>
          </a:stretch>
        </p:blipFill>
        <p:spPr>
          <a:xfrm>
            <a:off x="807063" y="5011761"/>
            <a:ext cx="3551857" cy="1617639"/>
          </a:xfrm>
          <a:prstGeom prst="rect">
            <a:avLst/>
          </a:prstGeom>
        </p:spPr>
      </p:pic>
      <p:pic>
        <p:nvPicPr>
          <p:cNvPr id="32" name="図 31">
            <a:extLst>
              <a:ext uri="{FF2B5EF4-FFF2-40B4-BE49-F238E27FC236}">
                <a16:creationId xmlns:a16="http://schemas.microsoft.com/office/drawing/2014/main" id="{C0749C0D-AA3C-B855-B76A-20E740AA4F77}"/>
              </a:ext>
            </a:extLst>
          </p:cNvPr>
          <p:cNvPicPr>
            <a:picLocks noChangeAspect="1"/>
          </p:cNvPicPr>
          <p:nvPr/>
        </p:nvPicPr>
        <p:blipFill>
          <a:blip r:embed="rId5"/>
          <a:stretch>
            <a:fillRect/>
          </a:stretch>
        </p:blipFill>
        <p:spPr>
          <a:xfrm>
            <a:off x="8020050" y="5041511"/>
            <a:ext cx="3209925" cy="1572208"/>
          </a:xfrm>
          <a:prstGeom prst="rect">
            <a:avLst/>
          </a:prstGeom>
        </p:spPr>
      </p:pic>
      <p:pic>
        <p:nvPicPr>
          <p:cNvPr id="33" name="図 32">
            <a:extLst>
              <a:ext uri="{FF2B5EF4-FFF2-40B4-BE49-F238E27FC236}">
                <a16:creationId xmlns:a16="http://schemas.microsoft.com/office/drawing/2014/main" id="{0A5026B9-44BB-FBBA-CD72-EA1B112A135E}"/>
              </a:ext>
            </a:extLst>
          </p:cNvPr>
          <p:cNvPicPr>
            <a:picLocks noChangeAspect="1"/>
          </p:cNvPicPr>
          <p:nvPr/>
        </p:nvPicPr>
        <p:blipFill>
          <a:blip r:embed="rId6"/>
          <a:srcRect b="49243"/>
          <a:stretch>
            <a:fillRect/>
          </a:stretch>
        </p:blipFill>
        <p:spPr>
          <a:xfrm>
            <a:off x="4574133" y="5410200"/>
            <a:ext cx="1521867" cy="1066800"/>
          </a:xfrm>
          <a:prstGeom prst="rect">
            <a:avLst/>
          </a:prstGeom>
        </p:spPr>
      </p:pic>
      <p:pic>
        <p:nvPicPr>
          <p:cNvPr id="34" name="図 33">
            <a:extLst>
              <a:ext uri="{FF2B5EF4-FFF2-40B4-BE49-F238E27FC236}">
                <a16:creationId xmlns:a16="http://schemas.microsoft.com/office/drawing/2014/main" id="{4E0EDDDC-1EDD-7A51-A12D-BC20D30C9FFC}"/>
              </a:ext>
            </a:extLst>
          </p:cNvPr>
          <p:cNvPicPr>
            <a:picLocks noChangeAspect="1"/>
          </p:cNvPicPr>
          <p:nvPr/>
        </p:nvPicPr>
        <p:blipFill>
          <a:blip r:embed="rId6"/>
          <a:srcRect t="45740"/>
          <a:stretch>
            <a:fillRect/>
          </a:stretch>
        </p:blipFill>
        <p:spPr>
          <a:xfrm>
            <a:off x="5994401" y="5308600"/>
            <a:ext cx="1521867" cy="1140431"/>
          </a:xfrm>
          <a:prstGeom prst="rect">
            <a:avLst/>
          </a:prstGeom>
        </p:spPr>
      </p:pic>
      <p:sp>
        <p:nvSpPr>
          <p:cNvPr id="35" name="テキスト ボックス 34">
            <a:extLst>
              <a:ext uri="{FF2B5EF4-FFF2-40B4-BE49-F238E27FC236}">
                <a16:creationId xmlns:a16="http://schemas.microsoft.com/office/drawing/2014/main" id="{2A5FD0F9-4608-5DAF-0183-777BCB8039C8}"/>
              </a:ext>
            </a:extLst>
          </p:cNvPr>
          <p:cNvSpPr txBox="1"/>
          <p:nvPr/>
        </p:nvSpPr>
        <p:spPr>
          <a:xfrm>
            <a:off x="3403599" y="1498600"/>
            <a:ext cx="1063625" cy="194990"/>
          </a:xfrm>
          <a:prstGeom prst="rect">
            <a:avLst/>
          </a:prstGeom>
          <a:noFill/>
        </p:spPr>
        <p:txBody>
          <a:bodyPr wrap="square">
            <a:spAutoFit/>
          </a:bodyPr>
          <a:lstStyle/>
          <a:p>
            <a:r>
              <a:rPr lang="ja-JP" altLang="en-US" sz="667" dirty="0">
                <a:solidFill>
                  <a:srgbClr val="040C28"/>
                </a:solidFill>
                <a:latin typeface="游ゴシック" panose="020B0400000000000000" pitchFamily="50" charset="-128"/>
                <a:ea typeface="游ゴシック" panose="020B0400000000000000" pitchFamily="50" charset="-128"/>
              </a:rPr>
              <a:t>ふたいしきようじょう</a:t>
            </a:r>
            <a:endParaRPr lang="ja-JP" altLang="en-US" sz="667" dirty="0">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201DEE00-84D5-79BA-A9AD-44D5CA95FC99}"/>
              </a:ext>
            </a:extLst>
          </p:cNvPr>
          <p:cNvSpPr txBox="1"/>
          <p:nvPr/>
        </p:nvSpPr>
        <p:spPr>
          <a:xfrm>
            <a:off x="9550400" y="1498600"/>
            <a:ext cx="984250" cy="194990"/>
          </a:xfrm>
          <a:prstGeom prst="rect">
            <a:avLst/>
          </a:prstGeom>
          <a:noFill/>
        </p:spPr>
        <p:txBody>
          <a:bodyPr wrap="square">
            <a:spAutoFit/>
          </a:bodyPr>
          <a:lstStyle/>
          <a:p>
            <a:r>
              <a:rPr lang="ja-JP" altLang="en-US" sz="667" dirty="0">
                <a:solidFill>
                  <a:srgbClr val="040C28"/>
                </a:solidFill>
                <a:latin typeface="游ゴシック" panose="020B0400000000000000" pitchFamily="50" charset="-128"/>
                <a:ea typeface="游ゴシック" panose="020B0400000000000000" pitchFamily="50" charset="-128"/>
              </a:rPr>
              <a:t>ちょりゅうぎじゅつ</a:t>
            </a:r>
            <a:endParaRPr lang="ja-JP" altLang="en-US" sz="667"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58D4495-FF28-E036-3515-CC7B64C8A189}"/>
              </a:ext>
            </a:extLst>
          </p:cNvPr>
          <p:cNvSpPr txBox="1"/>
          <p:nvPr/>
        </p:nvSpPr>
        <p:spPr>
          <a:xfrm>
            <a:off x="8663563" y="4676421"/>
            <a:ext cx="1826141" cy="338554"/>
          </a:xfrm>
          <a:prstGeom prst="rect">
            <a:avLst/>
          </a:prstGeom>
          <a:noFill/>
        </p:spPr>
        <p:txBody>
          <a:bodyPr wrap="none" rtlCol="0">
            <a:spAutoFit/>
          </a:bodyPr>
          <a:lstStyle/>
          <a:p>
            <a:r>
              <a:rPr kumimoji="1" lang="ja-JP" altLang="en-US" sz="1600" b="1" dirty="0">
                <a:solidFill>
                  <a:srgbClr val="39A8CB"/>
                </a:solidFill>
                <a:latin typeface="游ゴシック" panose="020B0400000000000000" pitchFamily="50" charset="-128"/>
                <a:ea typeface="游ゴシック" panose="020B0400000000000000" pitchFamily="50" charset="-128"/>
              </a:rPr>
              <a:t>次世代エネルギー</a:t>
            </a:r>
          </a:p>
        </p:txBody>
      </p:sp>
    </p:spTree>
    <p:extLst>
      <p:ext uri="{BB962C8B-B14F-4D97-AF65-F5344CB8AC3E}">
        <p14:creationId xmlns:p14="http://schemas.microsoft.com/office/powerpoint/2010/main" val="360842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A2458-5727-2444-0713-8C1BC47380E7}"/>
            </a:ext>
          </a:extLst>
        </p:cNvPr>
        <p:cNvGrpSpPr/>
        <p:nvPr/>
      </p:nvGrpSpPr>
      <p:grpSpPr>
        <a:xfrm>
          <a:off x="0" y="0"/>
          <a:ext cx="0" cy="0"/>
          <a:chOff x="0" y="0"/>
          <a:chExt cx="0" cy="0"/>
        </a:xfrm>
      </p:grpSpPr>
      <p:grpSp>
        <p:nvGrpSpPr>
          <p:cNvPr id="14" name="Group 5">
            <a:extLst>
              <a:ext uri="{FF2B5EF4-FFF2-40B4-BE49-F238E27FC236}">
                <a16:creationId xmlns:a16="http://schemas.microsoft.com/office/drawing/2014/main" id="{ADC5DB3B-9C5D-5093-0D1E-4725D1FA8153}"/>
              </a:ext>
            </a:extLst>
          </p:cNvPr>
          <p:cNvGrpSpPr/>
          <p:nvPr/>
        </p:nvGrpSpPr>
        <p:grpSpPr>
          <a:xfrm>
            <a:off x="914400" y="431800"/>
            <a:ext cx="10871201" cy="5862914"/>
            <a:chOff x="0" y="0"/>
            <a:chExt cx="4476804" cy="2264267"/>
          </a:xfrm>
        </p:grpSpPr>
        <p:sp>
          <p:nvSpPr>
            <p:cNvPr id="15" name="Freeform 6">
              <a:extLst>
                <a:ext uri="{FF2B5EF4-FFF2-40B4-BE49-F238E27FC236}">
                  <a16:creationId xmlns:a16="http://schemas.microsoft.com/office/drawing/2014/main" id="{039EE4FA-DB8A-133A-AA36-BC763E36CBCB}"/>
                </a:ext>
              </a:extLst>
            </p:cNvPr>
            <p:cNvSpPr/>
            <p:nvPr/>
          </p:nvSpPr>
          <p:spPr>
            <a:xfrm>
              <a:off x="0" y="0"/>
              <a:ext cx="4476804" cy="2264267"/>
            </a:xfrm>
            <a:custGeom>
              <a:avLst/>
              <a:gdLst/>
              <a:ahLst/>
              <a:cxnLst/>
              <a:rect l="l" t="t" r="r" b="b"/>
              <a:pathLst>
                <a:path w="4476804" h="2264267">
                  <a:moveTo>
                    <a:pt x="25051" y="0"/>
                  </a:moveTo>
                  <a:lnTo>
                    <a:pt x="4451753" y="0"/>
                  </a:lnTo>
                  <a:cubicBezTo>
                    <a:pt x="4458397" y="0"/>
                    <a:pt x="4464769" y="2639"/>
                    <a:pt x="4469467" y="7337"/>
                  </a:cubicBezTo>
                  <a:cubicBezTo>
                    <a:pt x="4474164" y="12035"/>
                    <a:pt x="4476804" y="18407"/>
                    <a:pt x="4476804" y="25051"/>
                  </a:cubicBezTo>
                  <a:lnTo>
                    <a:pt x="4476804" y="2239216"/>
                  </a:lnTo>
                  <a:cubicBezTo>
                    <a:pt x="4476804" y="2245860"/>
                    <a:pt x="4474164" y="2252232"/>
                    <a:pt x="4469467" y="2256930"/>
                  </a:cubicBezTo>
                  <a:cubicBezTo>
                    <a:pt x="4464769" y="2261628"/>
                    <a:pt x="4458397" y="2264267"/>
                    <a:pt x="4451753" y="2264267"/>
                  </a:cubicBezTo>
                  <a:lnTo>
                    <a:pt x="25051" y="2264267"/>
                  </a:lnTo>
                  <a:cubicBezTo>
                    <a:pt x="18407" y="2264267"/>
                    <a:pt x="12035" y="2261628"/>
                    <a:pt x="7337" y="2256930"/>
                  </a:cubicBezTo>
                  <a:cubicBezTo>
                    <a:pt x="2639" y="2252232"/>
                    <a:pt x="0" y="2245860"/>
                    <a:pt x="0" y="2239216"/>
                  </a:cubicBezTo>
                  <a:lnTo>
                    <a:pt x="0" y="25051"/>
                  </a:lnTo>
                  <a:cubicBezTo>
                    <a:pt x="0" y="18407"/>
                    <a:pt x="2639" y="12035"/>
                    <a:pt x="7337" y="7337"/>
                  </a:cubicBezTo>
                  <a:cubicBezTo>
                    <a:pt x="12035" y="2639"/>
                    <a:pt x="18407" y="0"/>
                    <a:pt x="25051"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9" name="TextBox 7">
              <a:extLst>
                <a:ext uri="{FF2B5EF4-FFF2-40B4-BE49-F238E27FC236}">
                  <a16:creationId xmlns:a16="http://schemas.microsoft.com/office/drawing/2014/main" id="{257E18C9-7145-105C-83D9-CEE52C7FD2E3}"/>
                </a:ext>
              </a:extLst>
            </p:cNvPr>
            <p:cNvSpPr txBox="1"/>
            <p:nvPr/>
          </p:nvSpPr>
          <p:spPr>
            <a:xfrm>
              <a:off x="0" y="-495300"/>
              <a:ext cx="4476804" cy="2759567"/>
            </a:xfrm>
            <a:prstGeom prst="rect">
              <a:avLst/>
            </a:prstGeom>
          </p:spPr>
          <p:txBody>
            <a:bodyPr lIns="33867" tIns="33867" rIns="33867" bIns="33867" rtlCol="0" anchor="ctr"/>
            <a:lstStyle/>
            <a:p>
              <a:pPr>
                <a:lnSpc>
                  <a:spcPts val="4121"/>
                </a:lnSpc>
                <a:spcBef>
                  <a:spcPct val="0"/>
                </a:spcBef>
              </a:pPr>
              <a:endParaRPr sz="1200"/>
            </a:p>
          </p:txBody>
        </p:sp>
      </p:grpSp>
      <p:sp>
        <p:nvSpPr>
          <p:cNvPr id="16" name="Freeform 16">
            <a:extLst>
              <a:ext uri="{FF2B5EF4-FFF2-40B4-BE49-F238E27FC236}">
                <a16:creationId xmlns:a16="http://schemas.microsoft.com/office/drawing/2014/main" id="{87AFCF59-3E18-BFBC-A55C-5CDE310A0C31}"/>
              </a:ext>
            </a:extLst>
          </p:cNvPr>
          <p:cNvSpPr/>
          <p:nvPr/>
        </p:nvSpPr>
        <p:spPr>
          <a:xfrm>
            <a:off x="1828800" y="1485594"/>
            <a:ext cx="521006" cy="521006"/>
          </a:xfrm>
          <a:custGeom>
            <a:avLst/>
            <a:gdLst/>
            <a:ahLst/>
            <a:cxnLst/>
            <a:rect l="l" t="t" r="r" b="b"/>
            <a:pathLst>
              <a:path w="781509" h="781509">
                <a:moveTo>
                  <a:pt x="0" y="0"/>
                </a:moveTo>
                <a:lnTo>
                  <a:pt x="781510" y="0"/>
                </a:lnTo>
                <a:lnTo>
                  <a:pt x="781510" y="781510"/>
                </a:lnTo>
                <a:lnTo>
                  <a:pt x="0" y="7815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
        <p:nvSpPr>
          <p:cNvPr id="17" name="Freeform 17">
            <a:extLst>
              <a:ext uri="{FF2B5EF4-FFF2-40B4-BE49-F238E27FC236}">
                <a16:creationId xmlns:a16="http://schemas.microsoft.com/office/drawing/2014/main" id="{4AAE1797-467D-D7D8-A75E-68F75E8E5199}"/>
              </a:ext>
            </a:extLst>
          </p:cNvPr>
          <p:cNvSpPr/>
          <p:nvPr/>
        </p:nvSpPr>
        <p:spPr>
          <a:xfrm>
            <a:off x="1828800" y="3429000"/>
            <a:ext cx="521006" cy="521006"/>
          </a:xfrm>
          <a:custGeom>
            <a:avLst/>
            <a:gdLst/>
            <a:ahLst/>
            <a:cxnLst/>
            <a:rect l="l" t="t" r="r" b="b"/>
            <a:pathLst>
              <a:path w="781509" h="781509">
                <a:moveTo>
                  <a:pt x="0" y="0"/>
                </a:moveTo>
                <a:lnTo>
                  <a:pt x="781510" y="0"/>
                </a:lnTo>
                <a:lnTo>
                  <a:pt x="781510" y="781509"/>
                </a:lnTo>
                <a:lnTo>
                  <a:pt x="0" y="781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
        <p:nvSpPr>
          <p:cNvPr id="18" name="Freeform 18">
            <a:extLst>
              <a:ext uri="{FF2B5EF4-FFF2-40B4-BE49-F238E27FC236}">
                <a16:creationId xmlns:a16="http://schemas.microsoft.com/office/drawing/2014/main" id="{8397252C-EA8D-A0C9-AFB4-BDFB3141EE2F}"/>
              </a:ext>
            </a:extLst>
          </p:cNvPr>
          <p:cNvSpPr/>
          <p:nvPr/>
        </p:nvSpPr>
        <p:spPr>
          <a:xfrm>
            <a:off x="1828800" y="4381194"/>
            <a:ext cx="521006" cy="521006"/>
          </a:xfrm>
          <a:custGeom>
            <a:avLst/>
            <a:gdLst/>
            <a:ahLst/>
            <a:cxnLst/>
            <a:rect l="l" t="t" r="r" b="b"/>
            <a:pathLst>
              <a:path w="781509" h="781509">
                <a:moveTo>
                  <a:pt x="0" y="0"/>
                </a:moveTo>
                <a:lnTo>
                  <a:pt x="781510" y="0"/>
                </a:lnTo>
                <a:lnTo>
                  <a:pt x="781510" y="781510"/>
                </a:lnTo>
                <a:lnTo>
                  <a:pt x="0" y="7815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grpSp>
        <p:nvGrpSpPr>
          <p:cNvPr id="2" name="Group 5">
            <a:extLst>
              <a:ext uri="{FF2B5EF4-FFF2-40B4-BE49-F238E27FC236}">
                <a16:creationId xmlns:a16="http://schemas.microsoft.com/office/drawing/2014/main" id="{B6FD264E-C6B9-3306-BBBD-15F66341AB6E}"/>
              </a:ext>
            </a:extLst>
          </p:cNvPr>
          <p:cNvGrpSpPr/>
          <p:nvPr/>
        </p:nvGrpSpPr>
        <p:grpSpPr>
          <a:xfrm>
            <a:off x="1" y="0"/>
            <a:ext cx="507999" cy="6858000"/>
            <a:chOff x="0" y="0"/>
            <a:chExt cx="530085" cy="2709333"/>
          </a:xfrm>
        </p:grpSpPr>
        <p:sp>
          <p:nvSpPr>
            <p:cNvPr id="3" name="Freeform 6">
              <a:extLst>
                <a:ext uri="{FF2B5EF4-FFF2-40B4-BE49-F238E27FC236}">
                  <a16:creationId xmlns:a16="http://schemas.microsoft.com/office/drawing/2014/main" id="{75178436-5520-1E94-4E6A-5581ADA50CD7}"/>
                </a:ext>
              </a:extLst>
            </p:cNvPr>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solidFill>
              <a:srgbClr val="FFC23A"/>
            </a:solidFill>
          </p:spPr>
          <p:txBody>
            <a:bodyPr/>
            <a:lstStyle/>
            <a:p>
              <a:endParaRPr lang="ja-JP" altLang="en-US" sz="1200"/>
            </a:p>
          </p:txBody>
        </p:sp>
        <p:sp>
          <p:nvSpPr>
            <p:cNvPr id="4" name="TextBox 7">
              <a:extLst>
                <a:ext uri="{FF2B5EF4-FFF2-40B4-BE49-F238E27FC236}">
                  <a16:creationId xmlns:a16="http://schemas.microsoft.com/office/drawing/2014/main" id="{CFCF5631-EDC8-00AE-94BE-662257EFFAC0}"/>
                </a:ext>
              </a:extLst>
            </p:cNvPr>
            <p:cNvSpPr txBox="1"/>
            <p:nvPr/>
          </p:nvSpPr>
          <p:spPr>
            <a:xfrm>
              <a:off x="0" y="-47625"/>
              <a:ext cx="530085" cy="2756958"/>
            </a:xfrm>
            <a:prstGeom prst="rect">
              <a:avLst/>
            </a:prstGeom>
          </p:spPr>
          <p:txBody>
            <a:bodyPr lIns="33867" tIns="33867" rIns="33867" bIns="33867" rtlCol="0" anchor="ctr"/>
            <a:lstStyle/>
            <a:p>
              <a:pPr algn="ctr">
                <a:lnSpc>
                  <a:spcPts val="1773"/>
                </a:lnSpc>
              </a:pPr>
              <a:endParaRPr sz="1200"/>
            </a:p>
          </p:txBody>
        </p:sp>
      </p:grpSp>
      <p:sp>
        <p:nvSpPr>
          <p:cNvPr id="23" name="テキスト ボックス 22">
            <a:extLst>
              <a:ext uri="{FF2B5EF4-FFF2-40B4-BE49-F238E27FC236}">
                <a16:creationId xmlns:a16="http://schemas.microsoft.com/office/drawing/2014/main" id="{2EA7F0BB-BA91-ECFB-8DA4-29C20CE9C541}"/>
              </a:ext>
            </a:extLst>
          </p:cNvPr>
          <p:cNvSpPr txBox="1"/>
          <p:nvPr/>
        </p:nvSpPr>
        <p:spPr>
          <a:xfrm>
            <a:off x="2743199" y="1498600"/>
            <a:ext cx="8772525" cy="3374642"/>
          </a:xfrm>
          <a:prstGeom prst="rect">
            <a:avLst/>
          </a:prstGeom>
          <a:noFill/>
        </p:spPr>
        <p:txBody>
          <a:bodyPr wrap="square" rtlCol="0">
            <a:spAutoFit/>
          </a:bodyPr>
          <a:lstStyle/>
          <a:p>
            <a:r>
              <a:rPr lang="ja-JP" altLang="en-US" sz="2133" b="1" dirty="0">
                <a:latin typeface="游ゴシック" panose="020B0400000000000000" pitchFamily="50" charset="-128"/>
                <a:ea typeface="游ゴシック" panose="020B0400000000000000" pitchFamily="50" charset="-128"/>
              </a:rPr>
              <a:t>日本のエネルギーについて、色々な視点から考えてきました。</a:t>
            </a:r>
            <a:endParaRPr lang="en-US" altLang="ja-JP" sz="2133" b="1" dirty="0">
              <a:latin typeface="游ゴシック" panose="020B0400000000000000" pitchFamily="50" charset="-128"/>
              <a:ea typeface="游ゴシック" panose="020B0400000000000000" pitchFamily="50" charset="-128"/>
            </a:endParaRPr>
          </a:p>
          <a:p>
            <a:endParaRPr lang="en-US" altLang="ja-JP" sz="2133" b="1" dirty="0">
              <a:latin typeface="游ゴシック" panose="020B0400000000000000" pitchFamily="50" charset="-128"/>
              <a:ea typeface="游ゴシック" panose="020B0400000000000000" pitchFamily="50" charset="-128"/>
            </a:endParaRPr>
          </a:p>
          <a:p>
            <a:pPr>
              <a:buNone/>
            </a:pPr>
            <a:r>
              <a:rPr lang="ja-JP" altLang="en-US" sz="2133" b="1" dirty="0">
                <a:latin typeface="游ゴシック" panose="020B0400000000000000" pitchFamily="50" charset="-128"/>
                <a:ea typeface="游ゴシック" panose="020B0400000000000000" pitchFamily="50" charset="-128"/>
              </a:rPr>
              <a:t>エネルギーを考えるときの大切なルール「</a:t>
            </a:r>
            <a:r>
              <a:rPr lang="en-US" altLang="ja-JP" sz="2133" b="1" dirty="0">
                <a:latin typeface="游ゴシック" panose="020B0400000000000000" pitchFamily="50" charset="-128"/>
                <a:ea typeface="游ゴシック" panose="020B0400000000000000" pitchFamily="50" charset="-128"/>
              </a:rPr>
              <a:t>S</a:t>
            </a:r>
            <a:r>
              <a:rPr lang="ja-JP" altLang="en-US" sz="2133" b="1" dirty="0">
                <a:latin typeface="游ゴシック" panose="020B0400000000000000" pitchFamily="50" charset="-128"/>
                <a:ea typeface="游ゴシック" panose="020B0400000000000000" pitchFamily="50" charset="-128"/>
              </a:rPr>
              <a:t>＋</a:t>
            </a:r>
            <a:r>
              <a:rPr lang="en-US" altLang="ja-JP" sz="2133" b="1" dirty="0">
                <a:latin typeface="游ゴシック" panose="020B0400000000000000" pitchFamily="50" charset="-128"/>
                <a:ea typeface="游ゴシック" panose="020B0400000000000000" pitchFamily="50" charset="-128"/>
              </a:rPr>
              <a:t>3E</a:t>
            </a:r>
            <a:r>
              <a:rPr lang="ja-JP" altLang="en-US" sz="2133" b="1" dirty="0">
                <a:latin typeface="游ゴシック" panose="020B0400000000000000" pitchFamily="50" charset="-128"/>
                <a:ea typeface="游ゴシック" panose="020B0400000000000000" pitchFamily="50" charset="-128"/>
              </a:rPr>
              <a:t>」や、</a:t>
            </a:r>
            <a:br>
              <a:rPr lang="ja-JP" altLang="en-US" sz="2133" b="1" dirty="0">
                <a:latin typeface="游ゴシック" panose="020B0400000000000000" pitchFamily="50" charset="-128"/>
                <a:ea typeface="游ゴシック" panose="020B0400000000000000" pitchFamily="50" charset="-128"/>
              </a:rPr>
            </a:br>
            <a:r>
              <a:rPr lang="ja-JP" altLang="en-US" sz="2133" b="1" dirty="0">
                <a:latin typeface="游ゴシック" panose="020B0400000000000000" pitchFamily="50" charset="-128"/>
                <a:ea typeface="游ゴシック" panose="020B0400000000000000" pitchFamily="50" charset="-128"/>
              </a:rPr>
              <a:t>日本がエネルギーを自分の国だけでまかなうのがむずかしいこと、</a:t>
            </a:r>
            <a:br>
              <a:rPr lang="ja-JP" altLang="en-US" sz="2133" b="1" dirty="0">
                <a:latin typeface="游ゴシック" panose="020B0400000000000000" pitchFamily="50" charset="-128"/>
                <a:ea typeface="游ゴシック" panose="020B0400000000000000" pitchFamily="50" charset="-128"/>
              </a:rPr>
            </a:br>
            <a:r>
              <a:rPr lang="ja-JP" altLang="en-US" sz="2133" b="1" dirty="0">
                <a:latin typeface="游ゴシック" panose="020B0400000000000000" pitchFamily="50" charset="-128"/>
                <a:ea typeface="游ゴシック" panose="020B0400000000000000" pitchFamily="50" charset="-128"/>
              </a:rPr>
              <a:t>そして再生可能エネルギーだけではまだ足りないことなどです。</a:t>
            </a:r>
            <a:endParaRPr lang="en-US" altLang="ja-JP" sz="2133" b="1" dirty="0">
              <a:latin typeface="游ゴシック" panose="020B0400000000000000" pitchFamily="50" charset="-128"/>
              <a:ea typeface="游ゴシック" panose="020B0400000000000000" pitchFamily="50" charset="-128"/>
            </a:endParaRPr>
          </a:p>
          <a:p>
            <a:pPr>
              <a:buNone/>
            </a:pPr>
            <a:endParaRPr lang="ja-JP" altLang="en-US" sz="2133" b="1" dirty="0">
              <a:latin typeface="游ゴシック" panose="020B0400000000000000" pitchFamily="50" charset="-128"/>
              <a:ea typeface="游ゴシック" panose="020B0400000000000000" pitchFamily="50" charset="-128"/>
            </a:endParaRPr>
          </a:p>
          <a:p>
            <a:pPr>
              <a:buNone/>
            </a:pPr>
            <a:r>
              <a:rPr lang="ja-JP" altLang="en-US" sz="2133" b="1" dirty="0">
                <a:latin typeface="游ゴシック" panose="020B0400000000000000" pitchFamily="50" charset="-128"/>
                <a:ea typeface="游ゴシック" panose="020B0400000000000000" pitchFamily="50" charset="-128"/>
              </a:rPr>
              <a:t>きっと、</a:t>
            </a:r>
            <a:r>
              <a:rPr lang="ja-JP" altLang="en-US" sz="2133" b="1" dirty="0">
                <a:solidFill>
                  <a:srgbClr val="C00000"/>
                </a:solidFill>
                <a:latin typeface="游ゴシック" panose="020B0400000000000000" pitchFamily="50" charset="-128"/>
                <a:ea typeface="游ゴシック" panose="020B0400000000000000" pitchFamily="50" charset="-128"/>
              </a:rPr>
              <a:t>「はじめて知ってびっくりしたこと」</a:t>
            </a:r>
            <a:r>
              <a:rPr lang="ja-JP" altLang="en-US" sz="2133" b="1" dirty="0">
                <a:latin typeface="游ゴシック" panose="020B0400000000000000" pitchFamily="50" charset="-128"/>
                <a:ea typeface="游ゴシック" panose="020B0400000000000000" pitchFamily="50" charset="-128"/>
              </a:rPr>
              <a:t>や、</a:t>
            </a:r>
            <a:br>
              <a:rPr lang="ja-JP" altLang="en-US" sz="2133" b="1" dirty="0">
                <a:latin typeface="游ゴシック" panose="020B0400000000000000" pitchFamily="50" charset="-128"/>
                <a:ea typeface="游ゴシック" panose="020B0400000000000000" pitchFamily="50" charset="-128"/>
              </a:rPr>
            </a:br>
            <a:r>
              <a:rPr lang="ja-JP" altLang="en-US" sz="2133" b="1" dirty="0">
                <a:solidFill>
                  <a:srgbClr val="C00000"/>
                </a:solidFill>
                <a:latin typeface="游ゴシック" panose="020B0400000000000000" pitchFamily="50" charset="-128"/>
                <a:ea typeface="游ゴシック" panose="020B0400000000000000" pitchFamily="50" charset="-128"/>
              </a:rPr>
              <a:t>「もし自分だったらこうしたいな」</a:t>
            </a:r>
            <a:r>
              <a:rPr lang="ja-JP" altLang="en-US" sz="2133" b="1" dirty="0">
                <a:latin typeface="游ゴシック" panose="020B0400000000000000" pitchFamily="50" charset="-128"/>
                <a:ea typeface="游ゴシック" panose="020B0400000000000000" pitchFamily="50" charset="-128"/>
              </a:rPr>
              <a:t>という考えもあったと思います。</a:t>
            </a:r>
            <a:endParaRPr lang="en-US" altLang="ja-JP" sz="2133" b="1" dirty="0">
              <a:latin typeface="游ゴシック" panose="020B0400000000000000" pitchFamily="50" charset="-128"/>
              <a:ea typeface="游ゴシック" panose="020B0400000000000000" pitchFamily="50" charset="-128"/>
            </a:endParaRPr>
          </a:p>
          <a:p>
            <a:pPr>
              <a:buNone/>
            </a:pPr>
            <a:endParaRPr lang="ja-JP" altLang="en-US" sz="2133" b="1" dirty="0">
              <a:latin typeface="游ゴシック" panose="020B0400000000000000" pitchFamily="50" charset="-128"/>
              <a:ea typeface="游ゴシック" panose="020B0400000000000000" pitchFamily="50" charset="-128"/>
            </a:endParaRPr>
          </a:p>
          <a:p>
            <a:r>
              <a:rPr lang="ja-JP" altLang="en-US" sz="2133" b="1" dirty="0">
                <a:latin typeface="游ゴシック" panose="020B0400000000000000" pitchFamily="50" charset="-128"/>
                <a:ea typeface="游ゴシック" panose="020B0400000000000000" pitchFamily="50" charset="-128"/>
              </a:rPr>
              <a:t>それでは、みんなが考えたことをグループで話しあってみましょう！</a:t>
            </a:r>
          </a:p>
        </p:txBody>
      </p:sp>
      <p:pic>
        <p:nvPicPr>
          <p:cNvPr id="25" name="図 24" descr="ロゴ が含まれている画像&#10;&#10;AI 生成コンテンツは誤りを含む可能性があります。">
            <a:extLst>
              <a:ext uri="{FF2B5EF4-FFF2-40B4-BE49-F238E27FC236}">
                <a16:creationId xmlns:a16="http://schemas.microsoft.com/office/drawing/2014/main" id="{57544A50-B84F-A19C-145C-18F5BB78D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4800" y="4546600"/>
            <a:ext cx="2565400" cy="2565400"/>
          </a:xfrm>
          <a:prstGeom prst="rect">
            <a:avLst/>
          </a:prstGeom>
        </p:spPr>
      </p:pic>
      <p:sp>
        <p:nvSpPr>
          <p:cNvPr id="26" name="Freeform 17">
            <a:extLst>
              <a:ext uri="{FF2B5EF4-FFF2-40B4-BE49-F238E27FC236}">
                <a16:creationId xmlns:a16="http://schemas.microsoft.com/office/drawing/2014/main" id="{A85BEE25-3718-3A4E-931B-BADF00DA0151}"/>
              </a:ext>
            </a:extLst>
          </p:cNvPr>
          <p:cNvSpPr/>
          <p:nvPr/>
        </p:nvSpPr>
        <p:spPr>
          <a:xfrm>
            <a:off x="1828800" y="2450794"/>
            <a:ext cx="521006" cy="521006"/>
          </a:xfrm>
          <a:custGeom>
            <a:avLst/>
            <a:gdLst/>
            <a:ahLst/>
            <a:cxnLst/>
            <a:rect l="l" t="t" r="r" b="b"/>
            <a:pathLst>
              <a:path w="781509" h="781509">
                <a:moveTo>
                  <a:pt x="0" y="0"/>
                </a:moveTo>
                <a:lnTo>
                  <a:pt x="781510" y="0"/>
                </a:lnTo>
                <a:lnTo>
                  <a:pt x="781510" y="781509"/>
                </a:lnTo>
                <a:lnTo>
                  <a:pt x="0" y="781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Tree>
    <p:extLst>
      <p:ext uri="{BB962C8B-B14F-4D97-AF65-F5344CB8AC3E}">
        <p14:creationId xmlns:p14="http://schemas.microsoft.com/office/powerpoint/2010/main" val="247885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2148D-FE94-48F6-C512-54137F2EF74E}"/>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60D64FA-BBFE-7371-ADD2-4CD87EEC98F0}"/>
              </a:ext>
            </a:extLst>
          </p:cNvPr>
          <p:cNvGrpSpPr/>
          <p:nvPr/>
        </p:nvGrpSpPr>
        <p:grpSpPr>
          <a:xfrm>
            <a:off x="1" y="127000"/>
            <a:ext cx="507999" cy="6731000"/>
            <a:chOff x="0" y="0"/>
            <a:chExt cx="530085" cy="2709333"/>
          </a:xfrm>
          <a:solidFill>
            <a:srgbClr val="39A8CB"/>
          </a:solidFill>
        </p:grpSpPr>
        <p:sp>
          <p:nvSpPr>
            <p:cNvPr id="6" name="Freeform 6">
              <a:extLst>
                <a:ext uri="{FF2B5EF4-FFF2-40B4-BE49-F238E27FC236}">
                  <a16:creationId xmlns:a16="http://schemas.microsoft.com/office/drawing/2014/main" id="{48DF7AAA-F271-93B4-E5BD-6DA66B28B518}"/>
                </a:ext>
              </a:extLst>
            </p:cNvPr>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grpFill/>
          </p:spPr>
          <p:txBody>
            <a:bodyPr/>
            <a:lstStyle/>
            <a:p>
              <a:endParaRPr lang="ja-JP" altLang="en-US" sz="1200"/>
            </a:p>
          </p:txBody>
        </p:sp>
        <p:sp>
          <p:nvSpPr>
            <p:cNvPr id="7" name="TextBox 7">
              <a:extLst>
                <a:ext uri="{FF2B5EF4-FFF2-40B4-BE49-F238E27FC236}">
                  <a16:creationId xmlns:a16="http://schemas.microsoft.com/office/drawing/2014/main" id="{853D37BD-ED50-104A-9EB3-98822B5AA732}"/>
                </a:ext>
              </a:extLst>
            </p:cNvPr>
            <p:cNvSpPr txBox="1"/>
            <p:nvPr/>
          </p:nvSpPr>
          <p:spPr>
            <a:xfrm>
              <a:off x="0" y="-47625"/>
              <a:ext cx="530085" cy="2756958"/>
            </a:xfrm>
            <a:prstGeom prst="rect">
              <a:avLst/>
            </a:prstGeom>
            <a:grpFill/>
          </p:spPr>
          <p:txBody>
            <a:bodyPr lIns="33867" tIns="33867" rIns="33867" bIns="33867" rtlCol="0" anchor="ctr"/>
            <a:lstStyle/>
            <a:p>
              <a:pPr algn="ctr">
                <a:lnSpc>
                  <a:spcPts val="1773"/>
                </a:lnSpc>
              </a:pPr>
              <a:endParaRPr sz="1200"/>
            </a:p>
          </p:txBody>
        </p:sp>
      </p:grpSp>
      <p:sp>
        <p:nvSpPr>
          <p:cNvPr id="11" name="TextBox 11">
            <a:extLst>
              <a:ext uri="{FF2B5EF4-FFF2-40B4-BE49-F238E27FC236}">
                <a16:creationId xmlns:a16="http://schemas.microsoft.com/office/drawing/2014/main" id="{7932A8C2-12B1-8568-EEE2-D4E8598F4675}"/>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31A267D1-282D-AC01-9207-ABFD93001B27}"/>
              </a:ext>
            </a:extLst>
          </p:cNvPr>
          <p:cNvGrpSpPr/>
          <p:nvPr/>
        </p:nvGrpSpPr>
        <p:grpSpPr>
          <a:xfrm>
            <a:off x="812801" y="381000"/>
            <a:ext cx="10922000" cy="6197600"/>
            <a:chOff x="0" y="0"/>
            <a:chExt cx="3870843" cy="2264267"/>
          </a:xfrm>
        </p:grpSpPr>
        <p:sp>
          <p:nvSpPr>
            <p:cNvPr id="14" name="Freeform 14">
              <a:extLst>
                <a:ext uri="{FF2B5EF4-FFF2-40B4-BE49-F238E27FC236}">
                  <a16:creationId xmlns:a16="http://schemas.microsoft.com/office/drawing/2014/main" id="{7C8D75C4-5D31-EA2F-3F8C-04584A53E9B3}"/>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A97610A4-B353-55BC-664E-8D71271825B3}"/>
                </a:ext>
              </a:extLst>
            </p:cNvPr>
            <p:cNvSpPr txBox="1"/>
            <p:nvPr/>
          </p:nvSpPr>
          <p:spPr>
            <a:xfrm>
              <a:off x="0" y="-47625"/>
              <a:ext cx="3870843" cy="2311892"/>
            </a:xfrm>
            <a:prstGeom prst="rect">
              <a:avLst/>
            </a:prstGeom>
            <a:ln>
              <a:solidFill>
                <a:srgbClr val="39A8CB"/>
              </a:solidFill>
            </a:ln>
          </p:spPr>
          <p:txBody>
            <a:bodyPr lIns="33867" tIns="33867" rIns="33867" bIns="33867" rtlCol="0" anchor="ctr"/>
            <a:lstStyle/>
            <a:p>
              <a:pPr algn="ctr">
                <a:lnSpc>
                  <a:spcPts val="1773"/>
                </a:lnSpc>
                <a:spcBef>
                  <a:spcPct val="0"/>
                </a:spcBef>
              </a:pPr>
              <a:endParaRPr sz="1200"/>
            </a:p>
          </p:txBody>
        </p:sp>
      </p:grpSp>
      <p:sp>
        <p:nvSpPr>
          <p:cNvPr id="2" name="テキスト ボックス 1">
            <a:extLst>
              <a:ext uri="{FF2B5EF4-FFF2-40B4-BE49-F238E27FC236}">
                <a16:creationId xmlns:a16="http://schemas.microsoft.com/office/drawing/2014/main" id="{7D14307B-3F8E-3B22-0043-D2092B40935B}"/>
              </a:ext>
            </a:extLst>
          </p:cNvPr>
          <p:cNvSpPr txBox="1"/>
          <p:nvPr/>
        </p:nvSpPr>
        <p:spPr>
          <a:xfrm>
            <a:off x="1625600" y="1346200"/>
            <a:ext cx="8940800" cy="3374642"/>
          </a:xfrm>
          <a:prstGeom prst="rect">
            <a:avLst/>
          </a:prstGeom>
          <a:noFill/>
        </p:spPr>
        <p:txBody>
          <a:bodyPr wrap="square" rtlCol="0">
            <a:spAutoFit/>
          </a:bodyPr>
          <a:lstStyle/>
          <a:p>
            <a:pPr>
              <a:buNone/>
            </a:pPr>
            <a:r>
              <a:rPr lang="ja-JP" altLang="en-US" sz="2133" b="1" dirty="0">
                <a:latin typeface="游ゴシック" panose="020B0400000000000000" pitchFamily="50" charset="-128"/>
                <a:ea typeface="游ゴシック" panose="020B0400000000000000" pitchFamily="50" charset="-128"/>
              </a:rPr>
              <a:t>どうでしたか？みんな、いろいろな考え方があったと思います。</a:t>
            </a:r>
            <a:endParaRPr lang="en-US" altLang="ja-JP" sz="2133" b="1" dirty="0">
              <a:latin typeface="游ゴシック" panose="020B0400000000000000" pitchFamily="50" charset="-128"/>
              <a:ea typeface="游ゴシック" panose="020B0400000000000000" pitchFamily="50" charset="-128"/>
            </a:endParaRPr>
          </a:p>
          <a:p>
            <a:pPr>
              <a:buNone/>
            </a:pPr>
            <a:endParaRPr lang="ja-JP" altLang="en-US" sz="2133" b="1" dirty="0">
              <a:latin typeface="游ゴシック" panose="020B0400000000000000" pitchFamily="50" charset="-128"/>
              <a:ea typeface="游ゴシック" panose="020B0400000000000000" pitchFamily="50" charset="-128"/>
            </a:endParaRPr>
          </a:p>
          <a:p>
            <a:pPr>
              <a:buNone/>
            </a:pPr>
            <a:r>
              <a:rPr lang="ja-JP" altLang="en-US" sz="2133" b="1" dirty="0">
                <a:latin typeface="游ゴシック" panose="020B0400000000000000" pitchFamily="50" charset="-128"/>
                <a:ea typeface="游ゴシック" panose="020B0400000000000000" pitchFamily="50" charset="-128"/>
              </a:rPr>
              <a:t>エネルギーは、とても大切でむずかしい問題ですが、</a:t>
            </a:r>
            <a:br>
              <a:rPr lang="ja-JP" altLang="en-US" sz="2133" b="1" dirty="0">
                <a:latin typeface="游ゴシック" panose="020B0400000000000000" pitchFamily="50" charset="-128"/>
                <a:ea typeface="游ゴシック" panose="020B0400000000000000" pitchFamily="50" charset="-128"/>
              </a:rPr>
            </a:br>
            <a:r>
              <a:rPr lang="ja-JP" altLang="en-US" sz="2133" b="1" dirty="0">
                <a:solidFill>
                  <a:srgbClr val="F79646"/>
                </a:solidFill>
                <a:latin typeface="游ゴシック" panose="020B0400000000000000" pitchFamily="50" charset="-128"/>
                <a:ea typeface="游ゴシック" panose="020B0400000000000000" pitchFamily="50" charset="-128"/>
              </a:rPr>
              <a:t>「人によって考え方がちがう」</a:t>
            </a:r>
            <a:r>
              <a:rPr lang="ja-JP" altLang="en-US" sz="2133" b="1" dirty="0">
                <a:latin typeface="游ゴシック" panose="020B0400000000000000" pitchFamily="50" charset="-128"/>
                <a:ea typeface="游ゴシック" panose="020B0400000000000000" pitchFamily="50" charset="-128"/>
              </a:rPr>
              <a:t>ことや、</a:t>
            </a:r>
            <a:endParaRPr lang="en-US" altLang="ja-JP" sz="2133" b="1" dirty="0">
              <a:latin typeface="游ゴシック" panose="020B0400000000000000" pitchFamily="50" charset="-128"/>
              <a:ea typeface="游ゴシック" panose="020B0400000000000000" pitchFamily="50" charset="-128"/>
            </a:endParaRPr>
          </a:p>
          <a:p>
            <a:pPr>
              <a:buNone/>
            </a:pPr>
            <a:r>
              <a:rPr lang="ja-JP" altLang="en-US" sz="2133" b="1" dirty="0">
                <a:solidFill>
                  <a:srgbClr val="F79646"/>
                </a:solidFill>
                <a:latin typeface="游ゴシック" panose="020B0400000000000000" pitchFamily="50" charset="-128"/>
                <a:ea typeface="游ゴシック" panose="020B0400000000000000" pitchFamily="50" charset="-128"/>
              </a:rPr>
              <a:t>「見る角度によって答えが変わる」</a:t>
            </a:r>
            <a:r>
              <a:rPr lang="ja-JP" altLang="en-US" sz="2133" b="1" dirty="0">
                <a:latin typeface="游ゴシック" panose="020B0400000000000000" pitchFamily="50" charset="-128"/>
                <a:ea typeface="游ゴシック" panose="020B0400000000000000" pitchFamily="50" charset="-128"/>
              </a:rPr>
              <a:t>ことが、面白いところでもあります。</a:t>
            </a:r>
            <a:endParaRPr lang="en-US" altLang="ja-JP" sz="2133" b="1" dirty="0">
              <a:latin typeface="游ゴシック" panose="020B0400000000000000" pitchFamily="50" charset="-128"/>
              <a:ea typeface="游ゴシック" panose="020B0400000000000000" pitchFamily="50" charset="-128"/>
            </a:endParaRPr>
          </a:p>
          <a:p>
            <a:pPr>
              <a:buNone/>
            </a:pPr>
            <a:endParaRPr lang="ja-JP" altLang="en-US" sz="2133" b="1" dirty="0">
              <a:latin typeface="游ゴシック" panose="020B0400000000000000" pitchFamily="50" charset="-128"/>
              <a:ea typeface="游ゴシック" panose="020B0400000000000000" pitchFamily="50" charset="-128"/>
            </a:endParaRPr>
          </a:p>
          <a:p>
            <a:r>
              <a:rPr lang="ja-JP" altLang="en-US" sz="2133" b="1" dirty="0">
                <a:latin typeface="游ゴシック" panose="020B0400000000000000" pitchFamily="50" charset="-128"/>
                <a:ea typeface="游ゴシック" panose="020B0400000000000000" pitchFamily="50" charset="-128"/>
              </a:rPr>
              <a:t>これからは、自分の考えや見方でエネルギーについて調べて、</a:t>
            </a:r>
            <a:endParaRPr lang="en-US" altLang="ja-JP" sz="2133" b="1" dirty="0">
              <a:latin typeface="游ゴシック" panose="020B0400000000000000" pitchFamily="50" charset="-128"/>
              <a:ea typeface="游ゴシック" panose="020B0400000000000000" pitchFamily="50" charset="-128"/>
            </a:endParaRPr>
          </a:p>
          <a:p>
            <a:r>
              <a:rPr lang="ja-JP" altLang="en-US" sz="2133" b="1" dirty="0">
                <a:latin typeface="游ゴシック" panose="020B0400000000000000" pitchFamily="50" charset="-128"/>
                <a:ea typeface="游ゴシック" panose="020B0400000000000000" pitchFamily="50" charset="-128"/>
              </a:rPr>
              <a:t>考えたことをかべ新聞にまとめていきましょう。</a:t>
            </a:r>
            <a:endParaRPr lang="en-US" altLang="ja-JP" sz="2133" b="1" dirty="0">
              <a:latin typeface="游ゴシック" panose="020B0400000000000000" pitchFamily="50" charset="-128"/>
              <a:ea typeface="游ゴシック" panose="020B0400000000000000" pitchFamily="50" charset="-128"/>
            </a:endParaRPr>
          </a:p>
          <a:p>
            <a:br>
              <a:rPr lang="ja-JP" altLang="en-US" sz="2133" b="1" dirty="0">
                <a:latin typeface="游ゴシック" panose="020B0400000000000000" pitchFamily="50" charset="-128"/>
                <a:ea typeface="游ゴシック" panose="020B0400000000000000" pitchFamily="50" charset="-128"/>
              </a:rPr>
            </a:br>
            <a:r>
              <a:rPr lang="ja-JP" altLang="en-US" sz="2133" b="1" dirty="0">
                <a:latin typeface="游ゴシック" panose="020B0400000000000000" pitchFamily="50" charset="-128"/>
                <a:ea typeface="游ゴシック" panose="020B0400000000000000" pitchFamily="50" charset="-128"/>
              </a:rPr>
              <a:t>そして、ぜひ「かべ新聞コンテスト」に応募しましょう！</a:t>
            </a:r>
          </a:p>
        </p:txBody>
      </p:sp>
      <p:sp>
        <p:nvSpPr>
          <p:cNvPr id="3" name="Freeform 26">
            <a:extLst>
              <a:ext uri="{FF2B5EF4-FFF2-40B4-BE49-F238E27FC236}">
                <a16:creationId xmlns:a16="http://schemas.microsoft.com/office/drawing/2014/main" id="{B26FDFE9-F9D8-3810-4DCF-9312FEF389B8}"/>
              </a:ext>
            </a:extLst>
          </p:cNvPr>
          <p:cNvSpPr/>
          <p:nvPr/>
        </p:nvSpPr>
        <p:spPr>
          <a:xfrm>
            <a:off x="9956800" y="736600"/>
            <a:ext cx="1168400" cy="1117600"/>
          </a:xfrm>
          <a:custGeom>
            <a:avLst/>
            <a:gdLst/>
            <a:ahLst/>
            <a:cxnLst/>
            <a:rect l="l" t="t" r="r" b="b"/>
            <a:pathLst>
              <a:path w="781509" h="781509">
                <a:moveTo>
                  <a:pt x="0" y="0"/>
                </a:moveTo>
                <a:lnTo>
                  <a:pt x="781509" y="0"/>
                </a:lnTo>
                <a:lnTo>
                  <a:pt x="781509" y="781510"/>
                </a:lnTo>
                <a:lnTo>
                  <a:pt x="0" y="7815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pic>
        <p:nvPicPr>
          <p:cNvPr id="4" name="図 3">
            <a:extLst>
              <a:ext uri="{FF2B5EF4-FFF2-40B4-BE49-F238E27FC236}">
                <a16:creationId xmlns:a16="http://schemas.microsoft.com/office/drawing/2014/main" id="{7419C8B7-8244-09B8-FF6E-ECE410297D1E}"/>
              </a:ext>
            </a:extLst>
          </p:cNvPr>
          <p:cNvPicPr>
            <a:picLocks noChangeAspect="1"/>
          </p:cNvPicPr>
          <p:nvPr/>
        </p:nvPicPr>
        <p:blipFill>
          <a:blip r:embed="rId4"/>
          <a:stretch>
            <a:fillRect/>
          </a:stretch>
        </p:blipFill>
        <p:spPr>
          <a:xfrm>
            <a:off x="9296401" y="3419813"/>
            <a:ext cx="1962311" cy="2814691"/>
          </a:xfrm>
          <a:prstGeom prst="rect">
            <a:avLst/>
          </a:prstGeom>
        </p:spPr>
      </p:pic>
      <p:sp>
        <p:nvSpPr>
          <p:cNvPr id="16" name="テキスト ボックス 15">
            <a:extLst>
              <a:ext uri="{FF2B5EF4-FFF2-40B4-BE49-F238E27FC236}">
                <a16:creationId xmlns:a16="http://schemas.microsoft.com/office/drawing/2014/main" id="{F1EC3BFE-1B79-F910-7CB3-9512A1CF07A3}"/>
              </a:ext>
            </a:extLst>
          </p:cNvPr>
          <p:cNvSpPr txBox="1"/>
          <p:nvPr/>
        </p:nvSpPr>
        <p:spPr>
          <a:xfrm>
            <a:off x="9398000" y="6223000"/>
            <a:ext cx="2379133" cy="338554"/>
          </a:xfrm>
          <a:prstGeom prst="rect">
            <a:avLst/>
          </a:prstGeom>
          <a:noFill/>
        </p:spPr>
        <p:txBody>
          <a:bodyPr wrap="square">
            <a:spAutoFit/>
          </a:bodyPr>
          <a:lstStyle/>
          <a:p>
            <a:r>
              <a:rPr lang="ja-JP" altLang="en-US" sz="800" dirty="0">
                <a:hlinkClick r:id="rId5"/>
              </a:rPr>
              <a:t>https://energy-kyoiku.meti.go.jp/contests/</a:t>
            </a:r>
            <a:endParaRPr lang="en-US" altLang="ja-JP" sz="800" dirty="0"/>
          </a:p>
          <a:p>
            <a:endParaRPr lang="ja-JP" altLang="en-US" sz="800" dirty="0"/>
          </a:p>
        </p:txBody>
      </p:sp>
      <p:pic>
        <p:nvPicPr>
          <p:cNvPr id="17" name="図 16" descr="ロゴ が含まれている画像&#10;&#10;AI 生成コンテンツは誤りを含む可能性があります。">
            <a:extLst>
              <a:ext uri="{FF2B5EF4-FFF2-40B4-BE49-F238E27FC236}">
                <a16:creationId xmlns:a16="http://schemas.microsoft.com/office/drawing/2014/main" id="{3AC9D668-B71E-91A5-EFD2-5C3C8170D4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800" y="4292600"/>
            <a:ext cx="2895600" cy="2895600"/>
          </a:xfrm>
          <a:prstGeom prst="rect">
            <a:avLst/>
          </a:prstGeom>
        </p:spPr>
      </p:pic>
    </p:spTree>
    <p:extLst>
      <p:ext uri="{BB962C8B-B14F-4D97-AF65-F5344CB8AC3E}">
        <p14:creationId xmlns:p14="http://schemas.microsoft.com/office/powerpoint/2010/main" val="404123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59F3C-AEB4-B50B-6969-10D50DCCED6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EB9CB322-D20A-6ACA-58F5-E4D947FC9429}"/>
              </a:ext>
            </a:extLst>
          </p:cNvPr>
          <p:cNvGrpSpPr/>
          <p:nvPr/>
        </p:nvGrpSpPr>
        <p:grpSpPr>
          <a:xfrm>
            <a:off x="685800" y="563288"/>
            <a:ext cx="10820400" cy="5731426"/>
            <a:chOff x="0" y="0"/>
            <a:chExt cx="4274726" cy="2264267"/>
          </a:xfrm>
        </p:grpSpPr>
        <p:sp>
          <p:nvSpPr>
            <p:cNvPr id="6" name="Freeform 6">
              <a:extLst>
                <a:ext uri="{FF2B5EF4-FFF2-40B4-BE49-F238E27FC236}">
                  <a16:creationId xmlns:a16="http://schemas.microsoft.com/office/drawing/2014/main" id="{55D5B4DD-ABDA-B556-2E3B-84B34012E7B1}"/>
                </a:ext>
              </a:extLst>
            </p:cNvPr>
            <p:cNvSpPr/>
            <p:nvPr/>
          </p:nvSpPr>
          <p:spPr>
            <a:xfrm>
              <a:off x="0" y="0"/>
              <a:ext cx="4274726" cy="2264267"/>
            </a:xfrm>
            <a:custGeom>
              <a:avLst/>
              <a:gdLst/>
              <a:ahLst/>
              <a:cxnLst/>
              <a:rect l="l" t="t" r="r" b="b"/>
              <a:pathLst>
                <a:path w="4274726" h="2264267">
                  <a:moveTo>
                    <a:pt x="26235" y="0"/>
                  </a:moveTo>
                  <a:lnTo>
                    <a:pt x="4248491" y="0"/>
                  </a:lnTo>
                  <a:cubicBezTo>
                    <a:pt x="4262980" y="0"/>
                    <a:pt x="4274726" y="11746"/>
                    <a:pt x="4274726" y="26235"/>
                  </a:cubicBezTo>
                  <a:lnTo>
                    <a:pt x="4274726" y="2238032"/>
                  </a:lnTo>
                  <a:cubicBezTo>
                    <a:pt x="4274726" y="2244990"/>
                    <a:pt x="4271962" y="2251663"/>
                    <a:pt x="4267042" y="2256583"/>
                  </a:cubicBezTo>
                  <a:cubicBezTo>
                    <a:pt x="4262122" y="2261503"/>
                    <a:pt x="4255449" y="2264267"/>
                    <a:pt x="4248491" y="2264267"/>
                  </a:cubicBezTo>
                  <a:lnTo>
                    <a:pt x="26235" y="2264267"/>
                  </a:lnTo>
                  <a:cubicBezTo>
                    <a:pt x="11746" y="2264267"/>
                    <a:pt x="0" y="2252521"/>
                    <a:pt x="0" y="2238032"/>
                  </a:cubicBezTo>
                  <a:lnTo>
                    <a:pt x="0" y="26235"/>
                  </a:lnTo>
                  <a:cubicBezTo>
                    <a:pt x="0" y="11746"/>
                    <a:pt x="11746" y="0"/>
                    <a:pt x="26235"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7" name="TextBox 7">
              <a:extLst>
                <a:ext uri="{FF2B5EF4-FFF2-40B4-BE49-F238E27FC236}">
                  <a16:creationId xmlns:a16="http://schemas.microsoft.com/office/drawing/2014/main" id="{F70508E3-BD30-97CB-C3C0-02C26BB98F6A}"/>
                </a:ext>
              </a:extLst>
            </p:cNvPr>
            <p:cNvSpPr txBox="1"/>
            <p:nvPr/>
          </p:nvSpPr>
          <p:spPr>
            <a:xfrm>
              <a:off x="0" y="-47625"/>
              <a:ext cx="4274726"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2" name="テキスト ボックス 1">
            <a:extLst>
              <a:ext uri="{FF2B5EF4-FFF2-40B4-BE49-F238E27FC236}">
                <a16:creationId xmlns:a16="http://schemas.microsoft.com/office/drawing/2014/main" id="{172BD18A-3832-C7E9-B56A-78A34095EE41}"/>
              </a:ext>
            </a:extLst>
          </p:cNvPr>
          <p:cNvSpPr txBox="1"/>
          <p:nvPr/>
        </p:nvSpPr>
        <p:spPr>
          <a:xfrm>
            <a:off x="3695342" y="3213556"/>
            <a:ext cx="4801315" cy="461665"/>
          </a:xfrm>
          <a:prstGeom prst="rect">
            <a:avLst/>
          </a:prstGeom>
          <a:noFill/>
        </p:spPr>
        <p:txBody>
          <a:bodyPr wrap="none" rtlCol="0">
            <a:spAutoFit/>
          </a:bodyPr>
          <a:lstStyle/>
          <a:p>
            <a:pPr algn="ctr"/>
            <a:r>
              <a:rPr lang="ja-JP" altLang="en-US" sz="2400" b="1" dirty="0">
                <a:solidFill>
                  <a:srgbClr val="39A8CB"/>
                </a:solidFill>
                <a:latin typeface="游ゴシック" panose="020B0400000000000000" pitchFamily="50" charset="-128"/>
                <a:ea typeface="游ゴシック" panose="020B0400000000000000" pitchFamily="50" charset="-128"/>
              </a:rPr>
              <a:t>初回授業スライドは次ページから</a:t>
            </a:r>
            <a:endParaRPr kumimoji="1" lang="ja-JP" altLang="en-US" sz="2400" b="1" dirty="0">
              <a:solidFill>
                <a:srgbClr val="39A8CB"/>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3119BC8C-C1A8-DBFD-6782-AE74C5B6C87D}"/>
              </a:ext>
            </a:extLst>
          </p:cNvPr>
          <p:cNvSpPr txBox="1"/>
          <p:nvPr/>
        </p:nvSpPr>
        <p:spPr>
          <a:xfrm>
            <a:off x="3302000" y="4902200"/>
            <a:ext cx="8013091" cy="882036"/>
          </a:xfrm>
          <a:prstGeom prst="rect">
            <a:avLst/>
          </a:prstGeom>
          <a:noFill/>
        </p:spPr>
        <p:txBody>
          <a:bodyPr wrap="none" lIns="60960" tIns="30480" rIns="60960" bIns="30480" rtlCol="0" anchor="t">
            <a:spAutoFit/>
          </a:bodyPr>
          <a:lstStyle/>
          <a:p>
            <a:r>
              <a:rPr kumimoji="1" lang="en-US" altLang="ja-JP" sz="1333" b="1" dirty="0">
                <a:latin typeface="游ゴシック" panose="020B0400000000000000" pitchFamily="50" charset="-128"/>
                <a:ea typeface="游ゴシック" panose="020B0400000000000000" pitchFamily="50" charset="-128"/>
              </a:rPr>
              <a:t>※</a:t>
            </a:r>
            <a:r>
              <a:rPr kumimoji="1" lang="ja-JP" altLang="en-US" sz="1333" b="1" dirty="0">
                <a:latin typeface="游ゴシック" panose="020B0400000000000000" pitchFamily="50" charset="-128"/>
                <a:ea typeface="游ゴシック" panose="020B0400000000000000" pitchFamily="50" charset="-128"/>
              </a:rPr>
              <a:t>資料の各ページで利用している図表等は、</a:t>
            </a:r>
            <a:endParaRPr kumimoji="1" lang="en-US" altLang="ja-JP" sz="1333" b="1" dirty="0">
              <a:latin typeface="游ゴシック" panose="020B0400000000000000" pitchFamily="50" charset="-128"/>
              <a:ea typeface="游ゴシック" panose="020B0400000000000000" pitchFamily="50" charset="-128"/>
            </a:endParaRPr>
          </a:p>
          <a:p>
            <a:r>
              <a:rPr lang="ja-JP" altLang="en-US" sz="1333" b="1" dirty="0">
                <a:latin typeface="游ゴシック" panose="020B0400000000000000" pitchFamily="50" charset="-128"/>
                <a:ea typeface="游ゴシック" panose="020B0400000000000000" pitchFamily="50" charset="-128"/>
              </a:rPr>
              <a:t>「資源エネルギー庁：エネこれ」</a:t>
            </a:r>
            <a:endParaRPr lang="en-US" altLang="ja-JP" sz="1333" b="1" dirty="0">
              <a:latin typeface="游ゴシック" panose="020B0400000000000000" pitchFamily="50" charset="-128"/>
              <a:ea typeface="游ゴシック" panose="020B0400000000000000" pitchFamily="50" charset="-128"/>
            </a:endParaRPr>
          </a:p>
          <a:p>
            <a:r>
              <a:rPr lang="ja-JP" altLang="en-US" sz="1333" b="1" dirty="0">
                <a:latin typeface="游ゴシック" panose="020B0400000000000000" pitchFamily="50" charset="-128"/>
                <a:ea typeface="游ゴシック" panose="020B0400000000000000" pitchFamily="50" charset="-128"/>
              </a:rPr>
              <a:t>「資源エネルギー庁：日本のエネルギー　エネルギーの今を知る</a:t>
            </a:r>
            <a:r>
              <a:rPr lang="en-US" altLang="ja-JP" sz="1333" b="1" dirty="0">
                <a:latin typeface="游ゴシック" panose="020B0400000000000000" pitchFamily="50" charset="-128"/>
                <a:ea typeface="游ゴシック" panose="020B0400000000000000" pitchFamily="50" charset="-128"/>
              </a:rPr>
              <a:t>10</a:t>
            </a:r>
            <a:r>
              <a:rPr lang="ja-JP" altLang="en-US" sz="1333" b="1" dirty="0">
                <a:latin typeface="游ゴシック" panose="020B0400000000000000" pitchFamily="50" charset="-128"/>
                <a:ea typeface="游ゴシック" panose="020B0400000000000000" pitchFamily="50" charset="-128"/>
              </a:rPr>
              <a:t>の質問」</a:t>
            </a:r>
            <a:endParaRPr lang="en-US" altLang="ja-JP" sz="1333" b="1" dirty="0">
              <a:latin typeface="游ゴシック" panose="020B0400000000000000" pitchFamily="50" charset="-128"/>
              <a:ea typeface="游ゴシック" panose="020B0400000000000000" pitchFamily="50" charset="-128"/>
            </a:endParaRPr>
          </a:p>
          <a:p>
            <a:r>
              <a:rPr kumimoji="1" lang="ja-JP" altLang="en-US" sz="1333" b="1" dirty="0">
                <a:latin typeface="游ゴシック" panose="020B0400000000000000" pitchFamily="50" charset="-128"/>
                <a:ea typeface="游ゴシック" panose="020B0400000000000000" pitchFamily="50" charset="-128"/>
              </a:rPr>
              <a:t>「資源エネルギー庁：エネルギー教育副教材　かがやけ！みんなのエネルギー」より掲載しています。</a:t>
            </a:r>
          </a:p>
        </p:txBody>
      </p:sp>
    </p:spTree>
    <p:extLst>
      <p:ext uri="{BB962C8B-B14F-4D97-AF65-F5344CB8AC3E}">
        <p14:creationId xmlns:p14="http://schemas.microsoft.com/office/powerpoint/2010/main" val="419048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 y="0"/>
            <a:ext cx="507999" cy="6858000"/>
            <a:chOff x="0" y="0"/>
            <a:chExt cx="530085" cy="2709333"/>
          </a:xfrm>
        </p:grpSpPr>
        <p:sp>
          <p:nvSpPr>
            <p:cNvPr id="6" name="Freeform 6"/>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solidFill>
              <a:srgbClr val="FFC23A"/>
            </a:solidFill>
          </p:spPr>
          <p:txBody>
            <a:bodyPr/>
            <a:lstStyle/>
            <a:p>
              <a:endParaRPr lang="ja-JP" altLang="en-US" sz="1200"/>
            </a:p>
          </p:txBody>
        </p:sp>
        <p:sp>
          <p:nvSpPr>
            <p:cNvPr id="7" name="TextBox 7"/>
            <p:cNvSpPr txBox="1"/>
            <p:nvPr/>
          </p:nvSpPr>
          <p:spPr>
            <a:xfrm>
              <a:off x="0" y="-47625"/>
              <a:ext cx="530085" cy="2756958"/>
            </a:xfrm>
            <a:prstGeom prst="rect">
              <a:avLst/>
            </a:prstGeom>
          </p:spPr>
          <p:txBody>
            <a:bodyPr lIns="33867" tIns="33867" rIns="33867" bIns="33867" rtlCol="0" anchor="ctr"/>
            <a:lstStyle/>
            <a:p>
              <a:pPr algn="ctr">
                <a:lnSpc>
                  <a:spcPts val="1773"/>
                </a:lnSpc>
              </a:pPr>
              <a:endParaRPr sz="1200"/>
            </a:p>
          </p:txBody>
        </p:sp>
      </p:grpSp>
      <p:sp>
        <p:nvSpPr>
          <p:cNvPr id="11" name="TextBox 11"/>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p:cNvGrpSpPr/>
          <p:nvPr/>
        </p:nvGrpSpPr>
        <p:grpSpPr>
          <a:xfrm>
            <a:off x="812801" y="381000"/>
            <a:ext cx="10922000" cy="6197600"/>
            <a:chOff x="0" y="0"/>
            <a:chExt cx="3870843" cy="2264267"/>
          </a:xfrm>
        </p:grpSpPr>
        <p:sp>
          <p:nvSpPr>
            <p:cNvPr id="14" name="Freeform 14"/>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44" name="タイトル 1">
            <a:extLst>
              <a:ext uri="{FF2B5EF4-FFF2-40B4-BE49-F238E27FC236}">
                <a16:creationId xmlns:a16="http://schemas.microsoft.com/office/drawing/2014/main" id="{A0C24914-EA4F-0778-33E0-17650CCD65B8}"/>
              </a:ext>
            </a:extLst>
          </p:cNvPr>
          <p:cNvSpPr txBox="1">
            <a:spLocks/>
          </p:cNvSpPr>
          <p:nvPr/>
        </p:nvSpPr>
        <p:spPr>
          <a:xfrm>
            <a:off x="1270000" y="685800"/>
            <a:ext cx="7010400" cy="3023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なぜ、エネルギーを学ぶ必要があるのか？</a:t>
            </a:r>
          </a:p>
        </p:txBody>
      </p:sp>
      <p:pic>
        <p:nvPicPr>
          <p:cNvPr id="45" name="図 44">
            <a:extLst>
              <a:ext uri="{FF2B5EF4-FFF2-40B4-BE49-F238E27FC236}">
                <a16:creationId xmlns:a16="http://schemas.microsoft.com/office/drawing/2014/main" id="{710D55B8-7BD0-9EF7-55AE-FD5F6D9F98E2}"/>
              </a:ext>
            </a:extLst>
          </p:cNvPr>
          <p:cNvPicPr>
            <a:picLocks noChangeAspect="1"/>
          </p:cNvPicPr>
          <p:nvPr/>
        </p:nvPicPr>
        <p:blipFill>
          <a:blip r:embed="rId2"/>
          <a:stretch>
            <a:fillRect/>
          </a:stretch>
        </p:blipFill>
        <p:spPr>
          <a:xfrm>
            <a:off x="1422400" y="1905000"/>
            <a:ext cx="5640273" cy="4010433"/>
          </a:xfrm>
          <a:prstGeom prst="rect">
            <a:avLst/>
          </a:prstGeom>
        </p:spPr>
      </p:pic>
      <p:pic>
        <p:nvPicPr>
          <p:cNvPr id="46" name="図 45">
            <a:extLst>
              <a:ext uri="{FF2B5EF4-FFF2-40B4-BE49-F238E27FC236}">
                <a16:creationId xmlns:a16="http://schemas.microsoft.com/office/drawing/2014/main" id="{F60A4810-05A6-0D0D-0D8A-81400CD3C51A}"/>
              </a:ext>
            </a:extLst>
          </p:cNvPr>
          <p:cNvPicPr>
            <a:picLocks noChangeAspect="1"/>
          </p:cNvPicPr>
          <p:nvPr/>
        </p:nvPicPr>
        <p:blipFill rotWithShape="1">
          <a:blip r:embed="rId3">
            <a:duotone>
              <a:schemeClr val="bg2">
                <a:shade val="45000"/>
                <a:satMod val="135000"/>
              </a:schemeClr>
              <a:prstClr val="white"/>
            </a:duotone>
          </a:blip>
          <a:srcRect t="15017" b="34035"/>
          <a:stretch/>
        </p:blipFill>
        <p:spPr>
          <a:xfrm>
            <a:off x="5791200" y="1752600"/>
            <a:ext cx="7239969" cy="3520273"/>
          </a:xfrm>
          <a:prstGeom prst="rect">
            <a:avLst/>
          </a:prstGeom>
        </p:spPr>
      </p:pic>
      <p:sp>
        <p:nvSpPr>
          <p:cNvPr id="47" name="テキスト ボックス 46">
            <a:extLst>
              <a:ext uri="{FF2B5EF4-FFF2-40B4-BE49-F238E27FC236}">
                <a16:creationId xmlns:a16="http://schemas.microsoft.com/office/drawing/2014/main" id="{47127CF3-08B6-7516-B12B-CDF949FBE15B}"/>
              </a:ext>
            </a:extLst>
          </p:cNvPr>
          <p:cNvSpPr txBox="1"/>
          <p:nvPr/>
        </p:nvSpPr>
        <p:spPr>
          <a:xfrm>
            <a:off x="7209325" y="3022601"/>
            <a:ext cx="4508928" cy="1491883"/>
          </a:xfrm>
          <a:prstGeom prst="rect">
            <a:avLst/>
          </a:prstGeom>
          <a:noFill/>
        </p:spPr>
        <p:txBody>
          <a:bodyPr wrap="none" lIns="60960" tIns="30480" rIns="60960" bIns="30480" rtlCol="0" anchor="t">
            <a:spAutoFit/>
          </a:bodyPr>
          <a:lstStyle/>
          <a:p>
            <a:pPr algn="ctr">
              <a:lnSpc>
                <a:spcPct val="150000"/>
              </a:lnSpc>
            </a:pPr>
            <a:r>
              <a:rPr kumimoji="1" lang="ja-JP" altLang="en-US" sz="2133" b="1" dirty="0">
                <a:latin typeface="游ゴシック" panose="020B0400000000000000" pitchFamily="50" charset="-128"/>
                <a:ea typeface="游ゴシック" panose="020B0400000000000000" pitchFamily="50" charset="-128"/>
              </a:rPr>
              <a:t>なぜ、エネルギーについて</a:t>
            </a:r>
            <a:endParaRPr kumimoji="1" lang="en-US" altLang="ja-JP" sz="2133"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2133" b="1" dirty="0">
                <a:latin typeface="游ゴシック" panose="020B0400000000000000" pitchFamily="50" charset="-128"/>
                <a:ea typeface="游ゴシック" panose="020B0400000000000000" pitchFamily="50" charset="-128"/>
              </a:rPr>
              <a:t>学ぶ必要があると思いますか？</a:t>
            </a:r>
            <a:endParaRPr kumimoji="1" lang="en-US" altLang="ja-JP" sz="2133" b="1" dirty="0">
              <a:latin typeface="游ゴシック" panose="020B0400000000000000" pitchFamily="50" charset="-128"/>
              <a:ea typeface="游ゴシック" panose="020B0400000000000000" pitchFamily="50" charset="-128"/>
            </a:endParaRPr>
          </a:p>
          <a:p>
            <a:pPr algn="ctr">
              <a:lnSpc>
                <a:spcPct val="150000"/>
              </a:lnSpc>
            </a:pPr>
            <a:r>
              <a:rPr lang="ja-JP" altLang="en-US" sz="2133" b="1" dirty="0">
                <a:latin typeface="游ゴシック" panose="020B0400000000000000" pitchFamily="50" charset="-128"/>
                <a:ea typeface="游ゴシック" panose="020B0400000000000000" pitchFamily="50" charset="-128"/>
              </a:rPr>
              <a:t>みんなの意見を聞かせてください。</a:t>
            </a:r>
          </a:p>
        </p:txBody>
      </p:sp>
      <p:pic>
        <p:nvPicPr>
          <p:cNvPr id="3" name="図 2" descr="光 が含まれている画像&#10;&#10;AI 生成コンテンツは誤りを含む可能性があります。">
            <a:extLst>
              <a:ext uri="{FF2B5EF4-FFF2-40B4-BE49-F238E27FC236}">
                <a16:creationId xmlns:a16="http://schemas.microsoft.com/office/drawing/2014/main" id="{0E94C335-7BF3-254E-C949-5AA70DFE4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127000"/>
            <a:ext cx="2336800" cy="233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955D-5ADB-10F4-7C7C-C5FAC7D319E0}"/>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75E64525-25A8-6BB2-F37A-92F3A3D39DB1}"/>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30AC6FC5-B9D0-6FC7-9236-808AE22EFE4E}"/>
              </a:ext>
            </a:extLst>
          </p:cNvPr>
          <p:cNvGrpSpPr/>
          <p:nvPr/>
        </p:nvGrpSpPr>
        <p:grpSpPr>
          <a:xfrm>
            <a:off x="482600" y="120439"/>
            <a:ext cx="11226803" cy="6483561"/>
            <a:chOff x="0" y="-47625"/>
            <a:chExt cx="3870844" cy="2311892"/>
          </a:xfrm>
        </p:grpSpPr>
        <p:sp>
          <p:nvSpPr>
            <p:cNvPr id="14" name="Freeform 14">
              <a:extLst>
                <a:ext uri="{FF2B5EF4-FFF2-40B4-BE49-F238E27FC236}">
                  <a16:creationId xmlns:a16="http://schemas.microsoft.com/office/drawing/2014/main" id="{C530169D-A681-3C00-F0DC-646DE96ADEB1}"/>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B569EA54-7204-CCE3-7440-3A16A3D24960}"/>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sp>
        <p:nvSpPr>
          <p:cNvPr id="44" name="タイトル 1">
            <a:extLst>
              <a:ext uri="{FF2B5EF4-FFF2-40B4-BE49-F238E27FC236}">
                <a16:creationId xmlns:a16="http://schemas.microsoft.com/office/drawing/2014/main" id="{D3FCF987-7E4C-D2DE-9B41-963AC99B5409}"/>
              </a:ext>
            </a:extLst>
          </p:cNvPr>
          <p:cNvSpPr txBox="1">
            <a:spLocks/>
          </p:cNvSpPr>
          <p:nvPr/>
        </p:nvSpPr>
        <p:spPr>
          <a:xfrm>
            <a:off x="863600" y="584200"/>
            <a:ext cx="7010400" cy="3023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なぜ、エネルギーを学ぶ必要があるのか？</a:t>
            </a:r>
          </a:p>
        </p:txBody>
      </p:sp>
      <p:sp>
        <p:nvSpPr>
          <p:cNvPr id="2" name="テキスト ボックス 1">
            <a:extLst>
              <a:ext uri="{FF2B5EF4-FFF2-40B4-BE49-F238E27FC236}">
                <a16:creationId xmlns:a16="http://schemas.microsoft.com/office/drawing/2014/main" id="{370FF50C-0989-FF12-639E-CEC39115E118}"/>
              </a:ext>
            </a:extLst>
          </p:cNvPr>
          <p:cNvSpPr txBox="1"/>
          <p:nvPr/>
        </p:nvSpPr>
        <p:spPr>
          <a:xfrm>
            <a:off x="1422400" y="1244600"/>
            <a:ext cx="8066632" cy="913392"/>
          </a:xfrm>
          <a:prstGeom prst="rect">
            <a:avLst/>
          </a:prstGeom>
          <a:noFill/>
        </p:spPr>
        <p:txBody>
          <a:bodyPr wrap="non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生活のこと・地球のこと・・・などなど、色々な答えがあると思います。</a:t>
            </a:r>
            <a:endParaRPr kumimoji="1" lang="en-US" altLang="ja-JP" sz="1867" b="1" dirty="0">
              <a:latin typeface="游ゴシック" panose="020B0400000000000000" pitchFamily="50" charset="-128"/>
              <a:ea typeface="游ゴシック" panose="020B0400000000000000" pitchFamily="50" charset="-128"/>
            </a:endParaRPr>
          </a:p>
          <a:p>
            <a:pPr>
              <a:lnSpc>
                <a:spcPct val="150000"/>
              </a:lnSpc>
            </a:pPr>
            <a:r>
              <a:rPr lang="ja-JP" altLang="en-US" sz="1867" b="1" dirty="0">
                <a:latin typeface="游ゴシック" panose="020B0400000000000000" pitchFamily="50" charset="-128"/>
                <a:ea typeface="游ゴシック" panose="020B0400000000000000" pitchFamily="50" charset="-128"/>
              </a:rPr>
              <a:t>でも、</a:t>
            </a:r>
            <a:r>
              <a:rPr lang="ja-JP" altLang="en-US" sz="1867" b="1" u="sng" dirty="0">
                <a:solidFill>
                  <a:srgbClr val="FF0000"/>
                </a:solidFill>
                <a:latin typeface="游ゴシック" panose="020B0400000000000000" pitchFamily="50" charset="-128"/>
                <a:ea typeface="游ゴシック" panose="020B0400000000000000" pitchFamily="50" charset="-128"/>
              </a:rPr>
              <a:t>一番重要なのは「みなさんの未来」に大きく関わるから</a:t>
            </a:r>
            <a:r>
              <a:rPr lang="ja-JP" altLang="en-US" sz="1867" b="1" dirty="0">
                <a:latin typeface="游ゴシック" panose="020B0400000000000000" pitchFamily="50" charset="-128"/>
                <a:ea typeface="游ゴシック" panose="020B0400000000000000" pitchFamily="50" charset="-128"/>
              </a:rPr>
              <a:t>です。</a:t>
            </a:r>
            <a:endParaRPr kumimoji="1" lang="ja-JP" altLang="en-US" sz="1867" b="1" dirty="0">
              <a:latin typeface="游ゴシック" panose="020B0400000000000000" pitchFamily="50" charset="-128"/>
              <a:ea typeface="游ゴシック" panose="020B0400000000000000" pitchFamily="50" charset="-128"/>
            </a:endParaRPr>
          </a:p>
        </p:txBody>
      </p:sp>
      <p:sp>
        <p:nvSpPr>
          <p:cNvPr id="33" name="Freeform 18">
            <a:extLst>
              <a:ext uri="{FF2B5EF4-FFF2-40B4-BE49-F238E27FC236}">
                <a16:creationId xmlns:a16="http://schemas.microsoft.com/office/drawing/2014/main" id="{B969A0C6-54DD-603B-4C5C-B300FE36FAD5}"/>
              </a:ext>
            </a:extLst>
          </p:cNvPr>
          <p:cNvSpPr/>
          <p:nvPr/>
        </p:nvSpPr>
        <p:spPr>
          <a:xfrm>
            <a:off x="2438400" y="4445000"/>
            <a:ext cx="2844800" cy="1930400"/>
          </a:xfrm>
          <a:custGeom>
            <a:avLst/>
            <a:gdLst/>
            <a:ahLst/>
            <a:cxnLst/>
            <a:rect l="l" t="t" r="r" b="b"/>
            <a:pathLst>
              <a:path w="5250905" h="4114800">
                <a:moveTo>
                  <a:pt x="0" y="0"/>
                </a:moveTo>
                <a:lnTo>
                  <a:pt x="5250905" y="0"/>
                </a:lnTo>
                <a:lnTo>
                  <a:pt x="52509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
        <p:nvSpPr>
          <p:cNvPr id="29" name="テキスト ボックス 28">
            <a:extLst>
              <a:ext uri="{FF2B5EF4-FFF2-40B4-BE49-F238E27FC236}">
                <a16:creationId xmlns:a16="http://schemas.microsoft.com/office/drawing/2014/main" id="{6DB86F74-7177-FE5F-A68F-FA59834C8B0C}"/>
              </a:ext>
            </a:extLst>
          </p:cNvPr>
          <p:cNvSpPr txBox="1"/>
          <p:nvPr/>
        </p:nvSpPr>
        <p:spPr>
          <a:xfrm>
            <a:off x="2895600" y="5156200"/>
            <a:ext cx="2540000" cy="584775"/>
          </a:xfrm>
          <a:prstGeom prst="rect">
            <a:avLst/>
          </a:prstGeom>
          <a:noFill/>
        </p:spPr>
        <p:txBody>
          <a:bodyPr wrap="square">
            <a:spAutoFit/>
          </a:bodyPr>
          <a:lstStyle/>
          <a:p>
            <a:r>
              <a:rPr kumimoji="1" lang="ja-JP" altLang="en-US" sz="1600" b="1" dirty="0">
                <a:latin typeface="游ゴシック" panose="020B0400000000000000" pitchFamily="50" charset="-128"/>
                <a:ea typeface="游ゴシック" panose="020B0400000000000000" pitchFamily="50" charset="-128"/>
              </a:rPr>
              <a:t>電気料金って</a:t>
            </a:r>
            <a:endParaRPr kumimoji="1" lang="en-US" altLang="ja-JP" sz="1600" b="1" dirty="0">
              <a:latin typeface="游ゴシック" panose="020B0400000000000000" pitchFamily="50" charset="-128"/>
              <a:ea typeface="游ゴシック" panose="020B0400000000000000" pitchFamily="50" charset="-128"/>
            </a:endParaRPr>
          </a:p>
          <a:p>
            <a:r>
              <a:rPr kumimoji="1" lang="ja-JP" altLang="en-US" sz="1600" b="1" dirty="0">
                <a:latin typeface="游ゴシック" panose="020B0400000000000000" pitchFamily="50" charset="-128"/>
                <a:ea typeface="游ゴシック" panose="020B0400000000000000" pitchFamily="50" charset="-128"/>
              </a:rPr>
              <a:t>どのように決まるの？</a:t>
            </a:r>
            <a:endParaRPr lang="ja-JP" altLang="en-US" sz="1600" b="1" dirty="0">
              <a:latin typeface="游ゴシック" panose="020B0400000000000000" pitchFamily="50" charset="-128"/>
              <a:ea typeface="游ゴシック" panose="020B0400000000000000" pitchFamily="50" charset="-128"/>
            </a:endParaRPr>
          </a:p>
        </p:txBody>
      </p:sp>
      <p:sp>
        <p:nvSpPr>
          <p:cNvPr id="34" name="Freeform 18">
            <a:extLst>
              <a:ext uri="{FF2B5EF4-FFF2-40B4-BE49-F238E27FC236}">
                <a16:creationId xmlns:a16="http://schemas.microsoft.com/office/drawing/2014/main" id="{8A2EECAA-E197-5E03-8884-DF49448B66E3}"/>
              </a:ext>
            </a:extLst>
          </p:cNvPr>
          <p:cNvSpPr/>
          <p:nvPr/>
        </p:nvSpPr>
        <p:spPr>
          <a:xfrm>
            <a:off x="812800" y="2463800"/>
            <a:ext cx="2844800" cy="1930400"/>
          </a:xfrm>
          <a:custGeom>
            <a:avLst/>
            <a:gdLst/>
            <a:ahLst/>
            <a:cxnLst/>
            <a:rect l="l" t="t" r="r" b="b"/>
            <a:pathLst>
              <a:path w="5250905" h="4114800">
                <a:moveTo>
                  <a:pt x="0" y="0"/>
                </a:moveTo>
                <a:lnTo>
                  <a:pt x="5250905" y="0"/>
                </a:lnTo>
                <a:lnTo>
                  <a:pt x="52509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
        <p:nvSpPr>
          <p:cNvPr id="24" name="テキスト ボックス 23">
            <a:extLst>
              <a:ext uri="{FF2B5EF4-FFF2-40B4-BE49-F238E27FC236}">
                <a16:creationId xmlns:a16="http://schemas.microsoft.com/office/drawing/2014/main" id="{C48976EE-B176-A890-4727-760F234C9DAE}"/>
              </a:ext>
            </a:extLst>
          </p:cNvPr>
          <p:cNvSpPr txBox="1"/>
          <p:nvPr/>
        </p:nvSpPr>
        <p:spPr>
          <a:xfrm>
            <a:off x="1320800" y="3046481"/>
            <a:ext cx="2082800" cy="795795"/>
          </a:xfrm>
          <a:prstGeom prst="rect">
            <a:avLst/>
          </a:prstGeom>
          <a:noFill/>
        </p:spPr>
        <p:txBody>
          <a:bodyPr wrap="square">
            <a:spAutoFit/>
          </a:bodyPr>
          <a:lstStyle/>
          <a:p>
            <a:pPr>
              <a:lnSpc>
                <a:spcPct val="150000"/>
              </a:lnSpc>
            </a:pPr>
            <a:r>
              <a:rPr kumimoji="1" lang="ja-JP" altLang="en-US" sz="1600" b="1" dirty="0">
                <a:latin typeface="游ゴシック" panose="020B0400000000000000" pitchFamily="50" charset="-128"/>
                <a:ea typeface="游ゴシック" panose="020B0400000000000000" pitchFamily="50" charset="-128"/>
              </a:rPr>
              <a:t>エネルギーが無いと生活できないから？</a:t>
            </a:r>
          </a:p>
        </p:txBody>
      </p:sp>
      <p:sp>
        <p:nvSpPr>
          <p:cNvPr id="35" name="Freeform 18">
            <a:extLst>
              <a:ext uri="{FF2B5EF4-FFF2-40B4-BE49-F238E27FC236}">
                <a16:creationId xmlns:a16="http://schemas.microsoft.com/office/drawing/2014/main" id="{404B3059-4AD2-0679-0CDF-423133B560EA}"/>
              </a:ext>
            </a:extLst>
          </p:cNvPr>
          <p:cNvSpPr/>
          <p:nvPr/>
        </p:nvSpPr>
        <p:spPr>
          <a:xfrm>
            <a:off x="4114800" y="2463800"/>
            <a:ext cx="2844800" cy="1930400"/>
          </a:xfrm>
          <a:custGeom>
            <a:avLst/>
            <a:gdLst/>
            <a:ahLst/>
            <a:cxnLst/>
            <a:rect l="l" t="t" r="r" b="b"/>
            <a:pathLst>
              <a:path w="5250905" h="4114800">
                <a:moveTo>
                  <a:pt x="0" y="0"/>
                </a:moveTo>
                <a:lnTo>
                  <a:pt x="5250905" y="0"/>
                </a:lnTo>
                <a:lnTo>
                  <a:pt x="52509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sz="1200"/>
          </a:p>
        </p:txBody>
      </p:sp>
      <p:sp>
        <p:nvSpPr>
          <p:cNvPr id="31" name="テキスト ボックス 30">
            <a:extLst>
              <a:ext uri="{FF2B5EF4-FFF2-40B4-BE49-F238E27FC236}">
                <a16:creationId xmlns:a16="http://schemas.microsoft.com/office/drawing/2014/main" id="{39813650-0C41-5016-4F13-BD835B9DF532}"/>
              </a:ext>
            </a:extLst>
          </p:cNvPr>
          <p:cNvSpPr txBox="1"/>
          <p:nvPr/>
        </p:nvSpPr>
        <p:spPr>
          <a:xfrm>
            <a:off x="4622800" y="3013501"/>
            <a:ext cx="1981200" cy="830997"/>
          </a:xfrm>
          <a:prstGeom prst="rect">
            <a:avLst/>
          </a:prstGeom>
          <a:noFill/>
        </p:spPr>
        <p:txBody>
          <a:bodyPr wrap="square">
            <a:spAutoFit/>
          </a:bodyPr>
          <a:lstStyle/>
          <a:p>
            <a:pPr algn="ctr"/>
            <a:r>
              <a:rPr kumimoji="1" lang="ja-JP" altLang="en-US" sz="1600" b="1" dirty="0">
                <a:latin typeface="游ゴシック" panose="020B0400000000000000" pitchFamily="50" charset="-128"/>
                <a:ea typeface="游ゴシック" panose="020B0400000000000000" pitchFamily="50" charset="-128"/>
              </a:rPr>
              <a:t>エネルギー問題を</a:t>
            </a:r>
            <a:endParaRPr kumimoji="1" lang="en-US" altLang="ja-JP" sz="1600" b="1"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解決しないと</a:t>
            </a:r>
            <a:endParaRPr lang="en-US" altLang="ja-JP" sz="1600" b="1"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いけないから？</a:t>
            </a:r>
            <a:endParaRPr kumimoji="1" lang="ja-JP" altLang="en-US" sz="1600" b="1" dirty="0">
              <a:latin typeface="游ゴシック" panose="020B0400000000000000" pitchFamily="50" charset="-128"/>
              <a:ea typeface="游ゴシック" panose="020B0400000000000000" pitchFamily="50" charset="-128"/>
            </a:endParaRPr>
          </a:p>
        </p:txBody>
      </p:sp>
      <p:sp>
        <p:nvSpPr>
          <p:cNvPr id="36" name="Freeform 19">
            <a:extLst>
              <a:ext uri="{FF2B5EF4-FFF2-40B4-BE49-F238E27FC236}">
                <a16:creationId xmlns:a16="http://schemas.microsoft.com/office/drawing/2014/main" id="{B0A7C340-48FC-E8B8-8DE4-6A982AFB3990}"/>
              </a:ext>
            </a:extLst>
          </p:cNvPr>
          <p:cNvSpPr/>
          <p:nvPr/>
        </p:nvSpPr>
        <p:spPr>
          <a:xfrm>
            <a:off x="6908800" y="3632200"/>
            <a:ext cx="1371600" cy="1422400"/>
          </a:xfrm>
          <a:custGeom>
            <a:avLst/>
            <a:gdLst/>
            <a:ahLst/>
            <a:cxnLst/>
            <a:rect l="l" t="t" r="r" b="b"/>
            <a:pathLst>
              <a:path w="5817841" h="4114800">
                <a:moveTo>
                  <a:pt x="0" y="0"/>
                </a:moveTo>
                <a:lnTo>
                  <a:pt x="5817840" y="0"/>
                </a:lnTo>
                <a:lnTo>
                  <a:pt x="58178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sz="1200" dirty="0"/>
          </a:p>
        </p:txBody>
      </p:sp>
      <p:sp>
        <p:nvSpPr>
          <p:cNvPr id="39" name="テキスト ボックス 38">
            <a:extLst>
              <a:ext uri="{FF2B5EF4-FFF2-40B4-BE49-F238E27FC236}">
                <a16:creationId xmlns:a16="http://schemas.microsoft.com/office/drawing/2014/main" id="{928D6106-2126-28F4-8148-B3B65204EE1F}"/>
              </a:ext>
            </a:extLst>
          </p:cNvPr>
          <p:cNvSpPr txBox="1"/>
          <p:nvPr/>
        </p:nvSpPr>
        <p:spPr>
          <a:xfrm>
            <a:off x="8432800" y="3225800"/>
            <a:ext cx="3098800" cy="2003754"/>
          </a:xfrm>
          <a:prstGeom prst="rect">
            <a:avLst/>
          </a:prstGeom>
          <a:noFill/>
        </p:spPr>
        <p:txBody>
          <a:bodyPr wrap="square">
            <a:spAutoFit/>
          </a:bodyPr>
          <a:lstStyle/>
          <a:p>
            <a:pPr algn="ctr">
              <a:lnSpc>
                <a:spcPct val="150000"/>
              </a:lnSpc>
            </a:pPr>
            <a:r>
              <a:rPr kumimoji="1" lang="ja-JP" altLang="en-US" sz="2667" b="1" dirty="0">
                <a:solidFill>
                  <a:srgbClr val="FF0000"/>
                </a:solidFill>
                <a:latin typeface="游ゴシック" panose="020B0400000000000000" pitchFamily="50" charset="-128"/>
                <a:ea typeface="游ゴシック" panose="020B0400000000000000" pitchFamily="50" charset="-128"/>
              </a:rPr>
              <a:t>エネルギーは、</a:t>
            </a:r>
            <a:endParaRPr kumimoji="1" lang="en-US" altLang="ja-JP" sz="2667" b="1" dirty="0">
              <a:solidFill>
                <a:srgbClr val="FF0000"/>
              </a:solidFill>
              <a:latin typeface="游ゴシック" panose="020B0400000000000000" pitchFamily="50" charset="-128"/>
              <a:ea typeface="游ゴシック" panose="020B0400000000000000" pitchFamily="50" charset="-128"/>
            </a:endParaRPr>
          </a:p>
          <a:p>
            <a:pPr algn="ctr">
              <a:lnSpc>
                <a:spcPct val="150000"/>
              </a:lnSpc>
            </a:pPr>
            <a:r>
              <a:rPr lang="ja-JP" altLang="en-US" sz="3200" b="1" dirty="0">
                <a:solidFill>
                  <a:srgbClr val="FF0000"/>
                </a:solidFill>
                <a:latin typeface="游ゴシック" panose="020B0400000000000000" pitchFamily="50" charset="-128"/>
                <a:ea typeface="游ゴシック" panose="020B0400000000000000" pitchFamily="50" charset="-128"/>
              </a:rPr>
              <a:t>みんなの未来に</a:t>
            </a:r>
            <a:endParaRPr lang="en-US" altLang="ja-JP" sz="3200" b="1" dirty="0">
              <a:solidFill>
                <a:srgbClr val="FF0000"/>
              </a:solidFill>
              <a:latin typeface="游ゴシック" panose="020B0400000000000000" pitchFamily="50" charset="-128"/>
              <a:ea typeface="游ゴシック" panose="020B0400000000000000" pitchFamily="50" charset="-128"/>
            </a:endParaRPr>
          </a:p>
          <a:p>
            <a:pPr algn="ctr">
              <a:lnSpc>
                <a:spcPct val="150000"/>
              </a:lnSpc>
            </a:pPr>
            <a:r>
              <a:rPr kumimoji="1" lang="ja-JP" altLang="en-US" sz="2667" b="1" dirty="0">
                <a:solidFill>
                  <a:srgbClr val="FF0000"/>
                </a:solidFill>
                <a:latin typeface="游ゴシック" panose="020B0400000000000000" pitchFamily="50" charset="-128"/>
                <a:ea typeface="游ゴシック" panose="020B0400000000000000" pitchFamily="50" charset="-128"/>
              </a:rPr>
              <a:t>大きく関係する</a:t>
            </a:r>
          </a:p>
        </p:txBody>
      </p:sp>
    </p:spTree>
    <p:extLst>
      <p:ext uri="{BB962C8B-B14F-4D97-AF65-F5344CB8AC3E}">
        <p14:creationId xmlns:p14="http://schemas.microsoft.com/office/powerpoint/2010/main" val="70362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038CF-F827-9AEA-B35E-BE568D8F38D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FE4B474-5166-9F9F-9AB5-794B6A12DC73}"/>
              </a:ext>
            </a:extLst>
          </p:cNvPr>
          <p:cNvGrpSpPr/>
          <p:nvPr/>
        </p:nvGrpSpPr>
        <p:grpSpPr>
          <a:xfrm>
            <a:off x="1" y="119062"/>
            <a:ext cx="507999" cy="6738937"/>
            <a:chOff x="0" y="0"/>
            <a:chExt cx="530085" cy="2709333"/>
          </a:xfrm>
          <a:solidFill>
            <a:srgbClr val="39A8CB"/>
          </a:solidFill>
        </p:grpSpPr>
        <p:sp>
          <p:nvSpPr>
            <p:cNvPr id="6" name="Freeform 6">
              <a:extLst>
                <a:ext uri="{FF2B5EF4-FFF2-40B4-BE49-F238E27FC236}">
                  <a16:creationId xmlns:a16="http://schemas.microsoft.com/office/drawing/2014/main" id="{5A2915F5-CE90-E7F3-366A-396DD97764A5}"/>
                </a:ext>
              </a:extLst>
            </p:cNvPr>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grpFill/>
          </p:spPr>
          <p:txBody>
            <a:bodyPr/>
            <a:lstStyle/>
            <a:p>
              <a:endParaRPr lang="ja-JP" altLang="en-US" sz="1200"/>
            </a:p>
          </p:txBody>
        </p:sp>
        <p:sp>
          <p:nvSpPr>
            <p:cNvPr id="7" name="TextBox 7">
              <a:extLst>
                <a:ext uri="{FF2B5EF4-FFF2-40B4-BE49-F238E27FC236}">
                  <a16:creationId xmlns:a16="http://schemas.microsoft.com/office/drawing/2014/main" id="{F8555647-2C3D-5980-1566-9438B3B4C0C4}"/>
                </a:ext>
              </a:extLst>
            </p:cNvPr>
            <p:cNvSpPr txBox="1"/>
            <p:nvPr/>
          </p:nvSpPr>
          <p:spPr>
            <a:xfrm>
              <a:off x="0" y="-47625"/>
              <a:ext cx="530085" cy="2756958"/>
            </a:xfrm>
            <a:prstGeom prst="rect">
              <a:avLst/>
            </a:prstGeom>
            <a:grpFill/>
          </p:spPr>
          <p:txBody>
            <a:bodyPr lIns="33867" tIns="33867" rIns="33867" bIns="33867" rtlCol="0" anchor="ctr"/>
            <a:lstStyle/>
            <a:p>
              <a:pPr algn="ctr">
                <a:lnSpc>
                  <a:spcPts val="1773"/>
                </a:lnSpc>
              </a:pPr>
              <a:endParaRPr sz="1200"/>
            </a:p>
          </p:txBody>
        </p:sp>
      </p:grpSp>
      <p:sp>
        <p:nvSpPr>
          <p:cNvPr id="11" name="TextBox 11">
            <a:extLst>
              <a:ext uri="{FF2B5EF4-FFF2-40B4-BE49-F238E27FC236}">
                <a16:creationId xmlns:a16="http://schemas.microsoft.com/office/drawing/2014/main" id="{FED06E11-6EBD-0CA4-BFD0-5C65434C4ECA}"/>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C0AEA0EC-5341-C9CB-B437-C4212861E8BB}"/>
              </a:ext>
            </a:extLst>
          </p:cNvPr>
          <p:cNvGrpSpPr/>
          <p:nvPr/>
        </p:nvGrpSpPr>
        <p:grpSpPr>
          <a:xfrm>
            <a:off x="812801" y="381000"/>
            <a:ext cx="10922000" cy="6197600"/>
            <a:chOff x="0" y="0"/>
            <a:chExt cx="3870843" cy="2264267"/>
          </a:xfrm>
        </p:grpSpPr>
        <p:sp>
          <p:nvSpPr>
            <p:cNvPr id="14" name="Freeform 14">
              <a:extLst>
                <a:ext uri="{FF2B5EF4-FFF2-40B4-BE49-F238E27FC236}">
                  <a16:creationId xmlns:a16="http://schemas.microsoft.com/office/drawing/2014/main" id="{0AAA5D83-6580-7A8F-6024-C0DE703D6E13}"/>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63943954-68A6-48FD-7D99-17311EBCB21E}"/>
                </a:ext>
              </a:extLst>
            </p:cNvPr>
            <p:cNvSpPr txBox="1"/>
            <p:nvPr/>
          </p:nvSpPr>
          <p:spPr>
            <a:xfrm>
              <a:off x="0" y="-47625"/>
              <a:ext cx="3870843" cy="2311892"/>
            </a:xfrm>
            <a:prstGeom prst="rect">
              <a:avLst/>
            </a:prstGeom>
            <a:ln>
              <a:solidFill>
                <a:srgbClr val="39A8CB"/>
              </a:solidFill>
            </a:ln>
          </p:spPr>
          <p:txBody>
            <a:bodyPr lIns="33867" tIns="33867" rIns="33867" bIns="33867" rtlCol="0" anchor="ctr"/>
            <a:lstStyle/>
            <a:p>
              <a:pPr algn="ctr">
                <a:lnSpc>
                  <a:spcPts val="1773"/>
                </a:lnSpc>
                <a:spcBef>
                  <a:spcPct val="0"/>
                </a:spcBef>
              </a:pPr>
              <a:endParaRPr sz="1200"/>
            </a:p>
          </p:txBody>
        </p:sp>
      </p:grpSp>
      <p:sp>
        <p:nvSpPr>
          <p:cNvPr id="44" name="タイトル 1">
            <a:extLst>
              <a:ext uri="{FF2B5EF4-FFF2-40B4-BE49-F238E27FC236}">
                <a16:creationId xmlns:a16="http://schemas.microsoft.com/office/drawing/2014/main" id="{DD00736D-1A60-1AF7-1C65-FB681980157F}"/>
              </a:ext>
            </a:extLst>
          </p:cNvPr>
          <p:cNvSpPr txBox="1">
            <a:spLocks/>
          </p:cNvSpPr>
          <p:nvPr/>
        </p:nvSpPr>
        <p:spPr>
          <a:xfrm>
            <a:off x="1270000" y="685800"/>
            <a:ext cx="7010400" cy="3023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なぜ、エネルギーを学ぶ必要があるのか？</a:t>
            </a:r>
          </a:p>
        </p:txBody>
      </p:sp>
      <p:sp>
        <p:nvSpPr>
          <p:cNvPr id="2" name="テキスト ボックス 1">
            <a:extLst>
              <a:ext uri="{FF2B5EF4-FFF2-40B4-BE49-F238E27FC236}">
                <a16:creationId xmlns:a16="http://schemas.microsoft.com/office/drawing/2014/main" id="{870711BA-286A-F47F-A5BD-439FDEE0F4F5}"/>
              </a:ext>
            </a:extLst>
          </p:cNvPr>
          <p:cNvSpPr txBox="1"/>
          <p:nvPr/>
        </p:nvSpPr>
        <p:spPr>
          <a:xfrm>
            <a:off x="1725573" y="1397001"/>
            <a:ext cx="8783174" cy="1344407"/>
          </a:xfrm>
          <a:prstGeom prst="rect">
            <a:avLst/>
          </a:prstGeom>
          <a:noFill/>
        </p:spPr>
        <p:txBody>
          <a:bodyPr wrap="non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最近では、</a:t>
            </a:r>
            <a:r>
              <a:rPr kumimoji="1" lang="en-US" altLang="ja-JP" sz="1867" b="1" dirty="0">
                <a:latin typeface="游ゴシック" panose="020B0400000000000000" pitchFamily="50" charset="-128"/>
                <a:ea typeface="游ゴシック" panose="020B0400000000000000" pitchFamily="50" charset="-128"/>
              </a:rPr>
              <a:t>SDGs</a:t>
            </a:r>
            <a:r>
              <a:rPr kumimoji="1" lang="ja-JP" altLang="en-US" sz="1867" b="1" dirty="0">
                <a:latin typeface="游ゴシック" panose="020B0400000000000000" pitchFamily="50" charset="-128"/>
                <a:ea typeface="游ゴシック" panose="020B0400000000000000" pitchFamily="50" charset="-128"/>
              </a:rPr>
              <a:t>についてもよく話題になっています。</a:t>
            </a:r>
            <a:endParaRPr kumimoji="1" lang="en-US" altLang="ja-JP" sz="1867" b="1" dirty="0">
              <a:latin typeface="游ゴシック" panose="020B0400000000000000" pitchFamily="50" charset="-128"/>
              <a:ea typeface="游ゴシック" panose="020B0400000000000000" pitchFamily="50" charset="-128"/>
            </a:endParaRPr>
          </a:p>
          <a:p>
            <a:pPr>
              <a:lnSpc>
                <a:spcPct val="150000"/>
              </a:lnSpc>
            </a:pPr>
            <a:r>
              <a:rPr lang="en-US" altLang="ja-JP" sz="1867" b="1" dirty="0">
                <a:latin typeface="游ゴシック" panose="020B0400000000000000" pitchFamily="50" charset="-128"/>
                <a:ea typeface="游ゴシック" panose="020B0400000000000000" pitchFamily="50" charset="-128"/>
              </a:rPr>
              <a:t>SDGs</a:t>
            </a:r>
            <a:r>
              <a:rPr lang="ja-JP" altLang="en-US" sz="1867" b="1" dirty="0">
                <a:latin typeface="游ゴシック" panose="020B0400000000000000" pitchFamily="50" charset="-128"/>
                <a:ea typeface="游ゴシック" panose="020B0400000000000000" pitchFamily="50" charset="-128"/>
              </a:rPr>
              <a:t>の</a:t>
            </a:r>
            <a:r>
              <a:rPr lang="en-US" altLang="ja-JP" sz="1867" b="1" dirty="0">
                <a:latin typeface="游ゴシック" panose="020B0400000000000000" pitchFamily="50" charset="-128"/>
                <a:ea typeface="游ゴシック" panose="020B0400000000000000" pitchFamily="50" charset="-128"/>
              </a:rPr>
              <a:t>7</a:t>
            </a:r>
            <a:r>
              <a:rPr lang="ja-JP" altLang="en-US" sz="1867" b="1" dirty="0">
                <a:latin typeface="游ゴシック" panose="020B0400000000000000" pitchFamily="50" charset="-128"/>
                <a:ea typeface="游ゴシック" panose="020B0400000000000000" pitchFamily="50" charset="-128"/>
              </a:rPr>
              <a:t>番目の項目は「エネルギーをみんなに　そしてクリーンに」です。</a:t>
            </a:r>
            <a:endParaRPr lang="en-US" altLang="ja-JP" sz="1867" b="1" dirty="0">
              <a:latin typeface="游ゴシック" panose="020B0400000000000000" pitchFamily="50" charset="-128"/>
              <a:ea typeface="游ゴシック" panose="020B0400000000000000" pitchFamily="50" charset="-128"/>
            </a:endParaRPr>
          </a:p>
          <a:p>
            <a:pPr>
              <a:lnSpc>
                <a:spcPct val="150000"/>
              </a:lnSpc>
            </a:pPr>
            <a:r>
              <a:rPr kumimoji="1" lang="ja-JP" altLang="en-US" sz="1867" b="1" u="sng" dirty="0">
                <a:solidFill>
                  <a:srgbClr val="FF0000"/>
                </a:solidFill>
                <a:latin typeface="游ゴシック" panose="020B0400000000000000" pitchFamily="50" charset="-128"/>
                <a:ea typeface="游ゴシック" panose="020B0400000000000000" pitchFamily="50" charset="-128"/>
              </a:rPr>
              <a:t>未来の生活に関わる大事なことだから、世界の共通目標にも入っている</a:t>
            </a:r>
            <a:r>
              <a:rPr kumimoji="1" lang="ja-JP" altLang="en-US" sz="1867" b="1" dirty="0">
                <a:latin typeface="游ゴシック" panose="020B0400000000000000" pitchFamily="50" charset="-128"/>
                <a:ea typeface="游ゴシック" panose="020B0400000000000000" pitchFamily="50" charset="-128"/>
              </a:rPr>
              <a:t>のです。</a:t>
            </a:r>
          </a:p>
        </p:txBody>
      </p:sp>
      <p:pic>
        <p:nvPicPr>
          <p:cNvPr id="3" name="図 2">
            <a:extLst>
              <a:ext uri="{FF2B5EF4-FFF2-40B4-BE49-F238E27FC236}">
                <a16:creationId xmlns:a16="http://schemas.microsoft.com/office/drawing/2014/main" id="{8D259C06-0973-3068-DFF2-E907C02926BD}"/>
              </a:ext>
            </a:extLst>
          </p:cNvPr>
          <p:cNvPicPr>
            <a:picLocks noChangeAspect="1"/>
          </p:cNvPicPr>
          <p:nvPr/>
        </p:nvPicPr>
        <p:blipFill>
          <a:blip r:embed="rId2"/>
          <a:stretch>
            <a:fillRect/>
          </a:stretch>
        </p:blipFill>
        <p:spPr>
          <a:xfrm>
            <a:off x="1562171" y="3073400"/>
            <a:ext cx="4533829" cy="2693664"/>
          </a:xfrm>
          <a:prstGeom prst="rect">
            <a:avLst/>
          </a:prstGeom>
        </p:spPr>
      </p:pic>
      <p:pic>
        <p:nvPicPr>
          <p:cNvPr id="4" name="図 3">
            <a:extLst>
              <a:ext uri="{FF2B5EF4-FFF2-40B4-BE49-F238E27FC236}">
                <a16:creationId xmlns:a16="http://schemas.microsoft.com/office/drawing/2014/main" id="{3844D345-5425-5FBE-F9C1-BADC8D531F7D}"/>
              </a:ext>
            </a:extLst>
          </p:cNvPr>
          <p:cNvPicPr>
            <a:picLocks noChangeAspect="1"/>
          </p:cNvPicPr>
          <p:nvPr/>
        </p:nvPicPr>
        <p:blipFill>
          <a:blip r:embed="rId3"/>
          <a:stretch>
            <a:fillRect/>
          </a:stretch>
        </p:blipFill>
        <p:spPr>
          <a:xfrm>
            <a:off x="6756400" y="3327400"/>
            <a:ext cx="4391098" cy="2298008"/>
          </a:xfrm>
          <a:prstGeom prst="rect">
            <a:avLst/>
          </a:prstGeom>
        </p:spPr>
      </p:pic>
    </p:spTree>
    <p:extLst>
      <p:ext uri="{BB962C8B-B14F-4D97-AF65-F5344CB8AC3E}">
        <p14:creationId xmlns:p14="http://schemas.microsoft.com/office/powerpoint/2010/main" val="219489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C978-CBC0-95D8-895F-800EF7E07E0B}"/>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658B1C0F-A45A-976B-878B-E90D94AFF8BF}"/>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AFD1F473-394D-D8F8-7A3D-58A16F565F95}"/>
              </a:ext>
            </a:extLst>
          </p:cNvPr>
          <p:cNvGrpSpPr/>
          <p:nvPr/>
        </p:nvGrpSpPr>
        <p:grpSpPr>
          <a:xfrm>
            <a:off x="812801" y="381000"/>
            <a:ext cx="10922000" cy="6197600"/>
            <a:chOff x="0" y="0"/>
            <a:chExt cx="3870843" cy="2264267"/>
          </a:xfrm>
        </p:grpSpPr>
        <p:sp>
          <p:nvSpPr>
            <p:cNvPr id="14" name="Freeform 14">
              <a:extLst>
                <a:ext uri="{FF2B5EF4-FFF2-40B4-BE49-F238E27FC236}">
                  <a16:creationId xmlns:a16="http://schemas.microsoft.com/office/drawing/2014/main" id="{3D8F38CB-B309-FD7A-F683-22043D28C6C5}"/>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8DAB7627-F0BB-5BFD-05BA-6ACA8E856BB7}"/>
                </a:ext>
              </a:extLst>
            </p:cNvPr>
            <p:cNvSpPr txBox="1"/>
            <p:nvPr/>
          </p:nvSpPr>
          <p:spPr>
            <a:xfrm>
              <a:off x="0" y="-47625"/>
              <a:ext cx="3870843" cy="2311892"/>
            </a:xfrm>
            <a:prstGeom prst="rect">
              <a:avLst/>
            </a:prstGeom>
            <a:ln>
              <a:solidFill>
                <a:srgbClr val="39A8CB"/>
              </a:solidFill>
            </a:ln>
          </p:spPr>
          <p:txBody>
            <a:bodyPr lIns="33867" tIns="33867" rIns="33867" bIns="33867" rtlCol="0" anchor="ctr"/>
            <a:lstStyle/>
            <a:p>
              <a:pPr algn="ctr">
                <a:lnSpc>
                  <a:spcPts val="1773"/>
                </a:lnSpc>
                <a:spcBef>
                  <a:spcPct val="0"/>
                </a:spcBef>
              </a:pPr>
              <a:endParaRPr sz="1200"/>
            </a:p>
          </p:txBody>
        </p:sp>
      </p:grpSp>
      <p:sp>
        <p:nvSpPr>
          <p:cNvPr id="44" name="タイトル 1">
            <a:extLst>
              <a:ext uri="{FF2B5EF4-FFF2-40B4-BE49-F238E27FC236}">
                <a16:creationId xmlns:a16="http://schemas.microsoft.com/office/drawing/2014/main" id="{DEBA4635-2D7C-3DB0-B2A5-A8C855CF7FBB}"/>
              </a:ext>
            </a:extLst>
          </p:cNvPr>
          <p:cNvSpPr txBox="1">
            <a:spLocks/>
          </p:cNvSpPr>
          <p:nvPr/>
        </p:nvSpPr>
        <p:spPr>
          <a:xfrm>
            <a:off x="1270000" y="685800"/>
            <a:ext cx="7010400" cy="3023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世界各国は、「カーボンニュートラル」を表明</a:t>
            </a:r>
          </a:p>
        </p:txBody>
      </p:sp>
      <p:pic>
        <p:nvPicPr>
          <p:cNvPr id="9" name="Picture 2" descr="2050年まで・2060年まで・2070年までと期限付き「カーボンニュートラル」を表明している国・地域を世界地図で示しています">
            <a:extLst>
              <a:ext uri="{FF2B5EF4-FFF2-40B4-BE49-F238E27FC236}">
                <a16:creationId xmlns:a16="http://schemas.microsoft.com/office/drawing/2014/main" id="{089FEEBC-B64B-E4FD-DA5E-030119B21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3432783"/>
            <a:ext cx="5103744" cy="295877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403D605-C7F8-A2D5-3B5E-9838A8270ECB}"/>
              </a:ext>
            </a:extLst>
          </p:cNvPr>
          <p:cNvSpPr txBox="1"/>
          <p:nvPr/>
        </p:nvSpPr>
        <p:spPr>
          <a:xfrm>
            <a:off x="1371600" y="1397675"/>
            <a:ext cx="10414000" cy="2062103"/>
          </a:xfrm>
          <a:prstGeom prst="rect">
            <a:avLst/>
          </a:prstGeom>
          <a:noFill/>
        </p:spPr>
        <p:txBody>
          <a:bodyPr wrap="square" rtlCol="0">
            <a:spAutoFit/>
          </a:bodyPr>
          <a:lstStyle/>
          <a:p>
            <a:pPr>
              <a:buNone/>
            </a:pPr>
            <a:r>
              <a:rPr lang="ja-JP" altLang="en-US" sz="1600" b="1" dirty="0">
                <a:latin typeface="游ゴシック" panose="020B0400000000000000" pitchFamily="50" charset="-128"/>
                <a:ea typeface="游ゴシック" panose="020B0400000000000000" pitchFamily="50" charset="-128"/>
              </a:rPr>
              <a:t>カーボンニュートラルとは、温室効果ガスの排出を削減しつつ、植林などで温室効果ガスの吸収をうながして、</a:t>
            </a:r>
            <a:endParaRPr lang="en-US" altLang="ja-JP" sz="1600" b="1" dirty="0">
              <a:latin typeface="游ゴシック" panose="020B0400000000000000" pitchFamily="50" charset="-128"/>
              <a:ea typeface="游ゴシック" panose="020B0400000000000000" pitchFamily="50" charset="-128"/>
            </a:endParaRPr>
          </a:p>
          <a:p>
            <a:pPr>
              <a:buNone/>
            </a:pPr>
            <a:r>
              <a:rPr lang="ja-JP" altLang="en-US" sz="1600" b="1" dirty="0">
                <a:solidFill>
                  <a:srgbClr val="FF0000"/>
                </a:solidFill>
                <a:latin typeface="游ゴシック" panose="020B0400000000000000" pitchFamily="50" charset="-128"/>
                <a:ea typeface="游ゴシック" panose="020B0400000000000000" pitchFamily="50" charset="-128"/>
              </a:rPr>
              <a:t>排出量と吸収量の差し引きをゼロ</a:t>
            </a:r>
            <a:r>
              <a:rPr lang="ja-JP" altLang="en-US" sz="1600" b="1" dirty="0">
                <a:latin typeface="游ゴシック" panose="020B0400000000000000" pitchFamily="50" charset="-128"/>
                <a:ea typeface="游ゴシック" panose="020B0400000000000000" pitchFamily="50" charset="-128"/>
              </a:rPr>
              <a:t>にする考え方です。</a:t>
            </a:r>
            <a:endParaRPr lang="en-US" altLang="ja-JP" sz="1600" b="1" dirty="0">
              <a:latin typeface="游ゴシック" panose="020B0400000000000000" pitchFamily="50" charset="-128"/>
              <a:ea typeface="游ゴシック" panose="020B0400000000000000" pitchFamily="50" charset="-128"/>
            </a:endParaRPr>
          </a:p>
          <a:p>
            <a:pPr>
              <a:buNone/>
            </a:pPr>
            <a:endParaRPr lang="ja-JP" altLang="en-US" sz="1600" b="1" dirty="0">
              <a:latin typeface="游ゴシック" panose="020B0400000000000000" pitchFamily="50" charset="-128"/>
              <a:ea typeface="游ゴシック" panose="020B0400000000000000" pitchFamily="50" charset="-128"/>
            </a:endParaRPr>
          </a:p>
          <a:p>
            <a:pPr>
              <a:buNone/>
            </a:pPr>
            <a:r>
              <a:rPr lang="en-US" altLang="ja-JP" sz="1600" b="1" dirty="0">
                <a:latin typeface="游ゴシック" panose="020B0400000000000000" pitchFamily="50" charset="-128"/>
                <a:ea typeface="游ゴシック" panose="020B0400000000000000" pitchFamily="50" charset="-128"/>
              </a:rPr>
              <a:t>2025</a:t>
            </a:r>
            <a:r>
              <a:rPr lang="ja-JP" altLang="en-US" sz="1600" b="1" dirty="0">
                <a:latin typeface="游ゴシック" panose="020B0400000000000000" pitchFamily="50" charset="-128"/>
                <a:ea typeface="游ゴシック" panose="020B0400000000000000" pitchFamily="50" charset="-128"/>
              </a:rPr>
              <a:t>年</a:t>
            </a:r>
            <a:r>
              <a:rPr lang="en-US" altLang="ja-JP" sz="1600" b="1" dirty="0">
                <a:latin typeface="游ゴシック" panose="020B0400000000000000" pitchFamily="50" charset="-128"/>
                <a:ea typeface="游ゴシック" panose="020B0400000000000000" pitchFamily="50" charset="-128"/>
              </a:rPr>
              <a:t>2</a:t>
            </a:r>
            <a:r>
              <a:rPr lang="ja-JP" altLang="en-US" sz="1600" b="1" dirty="0">
                <a:latin typeface="游ゴシック" panose="020B0400000000000000" pitchFamily="50" charset="-128"/>
                <a:ea typeface="游ゴシック" panose="020B0400000000000000" pitchFamily="50" charset="-128"/>
              </a:rPr>
              <a:t>月の時点で、カーボンニュートラルを目指すと発表している国や地域は</a:t>
            </a:r>
            <a:r>
              <a:rPr lang="en-US" altLang="ja-JP" sz="1600" b="1" dirty="0">
                <a:latin typeface="游ゴシック" panose="020B0400000000000000" pitchFamily="50" charset="-128"/>
                <a:ea typeface="游ゴシック" panose="020B0400000000000000" pitchFamily="50" charset="-128"/>
              </a:rPr>
              <a:t>146</a:t>
            </a:r>
            <a:r>
              <a:rPr lang="ja-JP" altLang="en-US" sz="1600" b="1" dirty="0">
                <a:latin typeface="游ゴシック" panose="020B0400000000000000" pitchFamily="50" charset="-128"/>
                <a:ea typeface="游ゴシック" panose="020B0400000000000000" pitchFamily="50" charset="-128"/>
              </a:rPr>
              <a:t>にのぼります。</a:t>
            </a:r>
            <a:endParaRPr lang="en-US" altLang="ja-JP" sz="1600" b="1" dirty="0">
              <a:latin typeface="游ゴシック" panose="020B0400000000000000" pitchFamily="50" charset="-128"/>
              <a:ea typeface="游ゴシック" panose="020B0400000000000000" pitchFamily="50" charset="-128"/>
            </a:endParaRPr>
          </a:p>
          <a:p>
            <a:pPr>
              <a:buNone/>
            </a:pPr>
            <a:r>
              <a:rPr lang="ja-JP" altLang="en-US" sz="1600" b="1" dirty="0">
                <a:latin typeface="游ゴシック" panose="020B0400000000000000" pitchFamily="50" charset="-128"/>
                <a:ea typeface="游ゴシック" panose="020B0400000000000000" pitchFamily="50" charset="-128"/>
              </a:rPr>
              <a:t>これらの国々の温室効果ガスの排出量は、世界全体の約</a:t>
            </a:r>
            <a:r>
              <a:rPr lang="en-US" altLang="ja-JP" sz="1600" b="1" dirty="0">
                <a:latin typeface="游ゴシック" panose="020B0400000000000000" pitchFamily="50" charset="-128"/>
                <a:ea typeface="游ゴシック" panose="020B0400000000000000" pitchFamily="50" charset="-128"/>
              </a:rPr>
              <a:t>7</a:t>
            </a:r>
            <a:r>
              <a:rPr lang="ja-JP" altLang="en-US" sz="1600" b="1" dirty="0">
                <a:latin typeface="游ゴシック" panose="020B0400000000000000" pitchFamily="50" charset="-128"/>
                <a:ea typeface="游ゴシック" panose="020B0400000000000000" pitchFamily="50" charset="-128"/>
              </a:rPr>
              <a:t>割（</a:t>
            </a:r>
            <a:r>
              <a:rPr lang="en-US" altLang="ja-JP" sz="1600" b="1" dirty="0">
                <a:latin typeface="游ゴシック" panose="020B0400000000000000" pitchFamily="50" charset="-128"/>
                <a:ea typeface="游ゴシック" panose="020B0400000000000000" pitchFamily="50" charset="-128"/>
              </a:rPr>
              <a:t>2022</a:t>
            </a:r>
            <a:r>
              <a:rPr lang="ja-JP" altLang="en-US" sz="1600" b="1" dirty="0">
                <a:latin typeface="游ゴシック" panose="020B0400000000000000" pitchFamily="50" charset="-128"/>
                <a:ea typeface="游ゴシック" panose="020B0400000000000000" pitchFamily="50" charset="-128"/>
              </a:rPr>
              <a:t>年実績）を占めています。</a:t>
            </a:r>
            <a:endParaRPr lang="en-US" altLang="ja-JP" sz="1600" b="1" dirty="0">
              <a:latin typeface="游ゴシック" panose="020B0400000000000000" pitchFamily="50" charset="-128"/>
              <a:ea typeface="游ゴシック" panose="020B0400000000000000" pitchFamily="50" charset="-128"/>
            </a:endParaRPr>
          </a:p>
          <a:p>
            <a:pPr>
              <a:buNone/>
            </a:pPr>
            <a:endParaRPr lang="ja-JP" altLang="en-US"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世界の国々は、カーボンニュートラルの実現と産業（工場や仕事など）の進め方をうまく結びつけて、</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エネルギーの使い方を変えながら、自分の国の力を高めていくための取り組みを進めています。</a:t>
            </a:r>
          </a:p>
        </p:txBody>
      </p:sp>
      <p:pic>
        <p:nvPicPr>
          <p:cNvPr id="10" name="図 9">
            <a:extLst>
              <a:ext uri="{FF2B5EF4-FFF2-40B4-BE49-F238E27FC236}">
                <a16:creationId xmlns:a16="http://schemas.microsoft.com/office/drawing/2014/main" id="{7BE407C5-EEA4-06E2-894D-22192B825A29}"/>
              </a:ext>
            </a:extLst>
          </p:cNvPr>
          <p:cNvPicPr>
            <a:picLocks noChangeAspect="1"/>
          </p:cNvPicPr>
          <p:nvPr/>
        </p:nvPicPr>
        <p:blipFill>
          <a:blip r:embed="rId3"/>
          <a:stretch>
            <a:fillRect/>
          </a:stretch>
        </p:blipFill>
        <p:spPr>
          <a:xfrm>
            <a:off x="8026400" y="5618211"/>
            <a:ext cx="3251200" cy="627707"/>
          </a:xfrm>
          <a:prstGeom prst="rect">
            <a:avLst/>
          </a:prstGeom>
        </p:spPr>
      </p:pic>
      <p:sp>
        <p:nvSpPr>
          <p:cNvPr id="12" name="テキスト ボックス 11">
            <a:extLst>
              <a:ext uri="{FF2B5EF4-FFF2-40B4-BE49-F238E27FC236}">
                <a16:creationId xmlns:a16="http://schemas.microsoft.com/office/drawing/2014/main" id="{D9B8A92E-BFB6-9EDA-AA5C-9A7FB9942A79}"/>
              </a:ext>
            </a:extLst>
          </p:cNvPr>
          <p:cNvSpPr txBox="1"/>
          <p:nvPr/>
        </p:nvSpPr>
        <p:spPr>
          <a:xfrm>
            <a:off x="4114800" y="1295400"/>
            <a:ext cx="784981" cy="194990"/>
          </a:xfrm>
          <a:prstGeom prst="rect">
            <a:avLst/>
          </a:prstGeom>
          <a:noFill/>
        </p:spPr>
        <p:txBody>
          <a:bodyPr wrap="square">
            <a:spAutoFit/>
          </a:bodyPr>
          <a:lstStyle/>
          <a:p>
            <a:r>
              <a:rPr lang="ja-JP" altLang="en-US" sz="667" b="1" dirty="0">
                <a:latin typeface="游ゴシック" panose="020B0400000000000000" pitchFamily="50" charset="-128"/>
                <a:ea typeface="游ゴシック" panose="020B0400000000000000" pitchFamily="50" charset="-128"/>
              </a:rPr>
              <a:t>おんしつこうか</a:t>
            </a:r>
            <a:endParaRPr lang="ja-JP" altLang="en-US" sz="667" dirty="0">
              <a:latin typeface="游ゴシック" panose="020B0400000000000000" pitchFamily="50" charset="-128"/>
              <a:ea typeface="游ゴシック" panose="020B0400000000000000" pitchFamily="50" charset="-128"/>
            </a:endParaRPr>
          </a:p>
        </p:txBody>
      </p:sp>
      <p:grpSp>
        <p:nvGrpSpPr>
          <p:cNvPr id="2" name="Group 5">
            <a:extLst>
              <a:ext uri="{FF2B5EF4-FFF2-40B4-BE49-F238E27FC236}">
                <a16:creationId xmlns:a16="http://schemas.microsoft.com/office/drawing/2014/main" id="{8696AAC1-114A-0C49-5BE2-B5C93E230532}"/>
              </a:ext>
            </a:extLst>
          </p:cNvPr>
          <p:cNvGrpSpPr/>
          <p:nvPr/>
        </p:nvGrpSpPr>
        <p:grpSpPr>
          <a:xfrm>
            <a:off x="1" y="116680"/>
            <a:ext cx="507999" cy="6741319"/>
            <a:chOff x="0" y="0"/>
            <a:chExt cx="530085" cy="2709333"/>
          </a:xfrm>
          <a:solidFill>
            <a:srgbClr val="39A8CB"/>
          </a:solidFill>
        </p:grpSpPr>
        <p:sp>
          <p:nvSpPr>
            <p:cNvPr id="3" name="Freeform 6">
              <a:extLst>
                <a:ext uri="{FF2B5EF4-FFF2-40B4-BE49-F238E27FC236}">
                  <a16:creationId xmlns:a16="http://schemas.microsoft.com/office/drawing/2014/main" id="{3E84DF9B-703A-7D88-9665-78BED62C3D8C}"/>
                </a:ext>
              </a:extLst>
            </p:cNvPr>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grpFill/>
          </p:spPr>
          <p:txBody>
            <a:bodyPr/>
            <a:lstStyle/>
            <a:p>
              <a:endParaRPr lang="ja-JP" altLang="en-US" sz="1200"/>
            </a:p>
          </p:txBody>
        </p:sp>
        <p:sp>
          <p:nvSpPr>
            <p:cNvPr id="4" name="TextBox 7">
              <a:extLst>
                <a:ext uri="{FF2B5EF4-FFF2-40B4-BE49-F238E27FC236}">
                  <a16:creationId xmlns:a16="http://schemas.microsoft.com/office/drawing/2014/main" id="{231FC4AE-99C8-7C28-189D-518B104ED27D}"/>
                </a:ext>
              </a:extLst>
            </p:cNvPr>
            <p:cNvSpPr txBox="1"/>
            <p:nvPr/>
          </p:nvSpPr>
          <p:spPr>
            <a:xfrm>
              <a:off x="0" y="-47625"/>
              <a:ext cx="530085" cy="2756958"/>
            </a:xfrm>
            <a:prstGeom prst="rect">
              <a:avLst/>
            </a:prstGeom>
            <a:grpFill/>
          </p:spPr>
          <p:txBody>
            <a:bodyPr lIns="33867" tIns="33867" rIns="33867" bIns="33867" rtlCol="0" anchor="ctr"/>
            <a:lstStyle/>
            <a:p>
              <a:pPr algn="ctr">
                <a:lnSpc>
                  <a:spcPts val="1773"/>
                </a:lnSpc>
              </a:pPr>
              <a:endParaRPr sz="1200"/>
            </a:p>
          </p:txBody>
        </p:sp>
      </p:grpSp>
    </p:spTree>
    <p:extLst>
      <p:ext uri="{BB962C8B-B14F-4D97-AF65-F5344CB8AC3E}">
        <p14:creationId xmlns:p14="http://schemas.microsoft.com/office/powerpoint/2010/main" val="90125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EB88-560A-574C-A461-53F85A9089A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AE8B5AE-5846-36AA-FA8C-0F30EC66BC56}"/>
              </a:ext>
            </a:extLst>
          </p:cNvPr>
          <p:cNvGrpSpPr/>
          <p:nvPr/>
        </p:nvGrpSpPr>
        <p:grpSpPr>
          <a:xfrm>
            <a:off x="0" y="119062"/>
            <a:ext cx="507999" cy="6738937"/>
            <a:chOff x="0" y="0"/>
            <a:chExt cx="530085" cy="2709333"/>
          </a:xfrm>
          <a:solidFill>
            <a:srgbClr val="39A8CB"/>
          </a:solidFill>
        </p:grpSpPr>
        <p:sp>
          <p:nvSpPr>
            <p:cNvPr id="6" name="Freeform 6">
              <a:extLst>
                <a:ext uri="{FF2B5EF4-FFF2-40B4-BE49-F238E27FC236}">
                  <a16:creationId xmlns:a16="http://schemas.microsoft.com/office/drawing/2014/main" id="{6C7FA404-2401-3985-78BE-23012B3C5C35}"/>
                </a:ext>
              </a:extLst>
            </p:cNvPr>
            <p:cNvSpPr/>
            <p:nvPr/>
          </p:nvSpPr>
          <p:spPr>
            <a:xfrm>
              <a:off x="0" y="0"/>
              <a:ext cx="530085" cy="2709333"/>
            </a:xfrm>
            <a:custGeom>
              <a:avLst/>
              <a:gdLst/>
              <a:ahLst/>
              <a:cxnLst/>
              <a:rect l="l" t="t" r="r" b="b"/>
              <a:pathLst>
                <a:path w="530085" h="2709333">
                  <a:moveTo>
                    <a:pt x="0" y="0"/>
                  </a:moveTo>
                  <a:lnTo>
                    <a:pt x="530085" y="0"/>
                  </a:lnTo>
                  <a:lnTo>
                    <a:pt x="530085" y="2709333"/>
                  </a:lnTo>
                  <a:lnTo>
                    <a:pt x="0" y="2709333"/>
                  </a:lnTo>
                  <a:close/>
                </a:path>
              </a:pathLst>
            </a:custGeom>
            <a:grpFill/>
          </p:spPr>
          <p:txBody>
            <a:bodyPr/>
            <a:lstStyle/>
            <a:p>
              <a:endParaRPr lang="ja-JP" altLang="en-US" sz="1200"/>
            </a:p>
          </p:txBody>
        </p:sp>
        <p:sp>
          <p:nvSpPr>
            <p:cNvPr id="7" name="TextBox 7">
              <a:extLst>
                <a:ext uri="{FF2B5EF4-FFF2-40B4-BE49-F238E27FC236}">
                  <a16:creationId xmlns:a16="http://schemas.microsoft.com/office/drawing/2014/main" id="{4A6308B2-2E9D-9DD6-2D13-2394A0BEF1EE}"/>
                </a:ext>
              </a:extLst>
            </p:cNvPr>
            <p:cNvSpPr txBox="1"/>
            <p:nvPr/>
          </p:nvSpPr>
          <p:spPr>
            <a:xfrm>
              <a:off x="0" y="-47625"/>
              <a:ext cx="530085" cy="2756958"/>
            </a:xfrm>
            <a:prstGeom prst="rect">
              <a:avLst/>
            </a:prstGeom>
            <a:grpFill/>
          </p:spPr>
          <p:txBody>
            <a:bodyPr lIns="33867" tIns="33867" rIns="33867" bIns="33867" rtlCol="0" anchor="ctr"/>
            <a:lstStyle/>
            <a:p>
              <a:pPr algn="ctr">
                <a:lnSpc>
                  <a:spcPts val="1773"/>
                </a:lnSpc>
              </a:pPr>
              <a:endParaRPr sz="1200"/>
            </a:p>
          </p:txBody>
        </p:sp>
      </p:grpSp>
      <p:sp>
        <p:nvSpPr>
          <p:cNvPr id="11" name="TextBox 11">
            <a:extLst>
              <a:ext uri="{FF2B5EF4-FFF2-40B4-BE49-F238E27FC236}">
                <a16:creationId xmlns:a16="http://schemas.microsoft.com/office/drawing/2014/main" id="{E7143180-0C61-CB04-5680-F5BE231CA6BC}"/>
              </a:ext>
            </a:extLst>
          </p:cNvPr>
          <p:cNvSpPr txBox="1"/>
          <p:nvPr/>
        </p:nvSpPr>
        <p:spPr>
          <a:xfrm>
            <a:off x="403350" y="996934"/>
            <a:ext cx="564900" cy="605638"/>
          </a:xfrm>
          <a:prstGeom prst="rect">
            <a:avLst/>
          </a:prstGeom>
        </p:spPr>
        <p:txBody>
          <a:bodyPr lIns="33867" tIns="33867" rIns="33867" bIns="33867" rtlCol="0" anchor="ctr"/>
          <a:lstStyle/>
          <a:p>
            <a:pPr algn="ctr">
              <a:lnSpc>
                <a:spcPts val="1773"/>
              </a:lnSpc>
            </a:pPr>
            <a:endParaRPr sz="1200"/>
          </a:p>
        </p:txBody>
      </p:sp>
      <p:grpSp>
        <p:nvGrpSpPr>
          <p:cNvPr id="13" name="Group 13">
            <a:extLst>
              <a:ext uri="{FF2B5EF4-FFF2-40B4-BE49-F238E27FC236}">
                <a16:creationId xmlns:a16="http://schemas.microsoft.com/office/drawing/2014/main" id="{4D7BE7BD-8F95-E34A-DA91-CD4CDEEBDC9B}"/>
              </a:ext>
            </a:extLst>
          </p:cNvPr>
          <p:cNvGrpSpPr/>
          <p:nvPr/>
        </p:nvGrpSpPr>
        <p:grpSpPr>
          <a:xfrm>
            <a:off x="812801" y="381000"/>
            <a:ext cx="10922000" cy="6197600"/>
            <a:chOff x="0" y="0"/>
            <a:chExt cx="3870843" cy="2264267"/>
          </a:xfrm>
        </p:grpSpPr>
        <p:sp>
          <p:nvSpPr>
            <p:cNvPr id="14" name="Freeform 14">
              <a:extLst>
                <a:ext uri="{FF2B5EF4-FFF2-40B4-BE49-F238E27FC236}">
                  <a16:creationId xmlns:a16="http://schemas.microsoft.com/office/drawing/2014/main" id="{80BD5A9E-C82C-8D06-0DC5-59F61129A48E}"/>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39A8CB"/>
              </a:solidFill>
              <a:prstDash val="solid"/>
              <a:round/>
            </a:ln>
          </p:spPr>
          <p:txBody>
            <a:bodyPr/>
            <a:lstStyle/>
            <a:p>
              <a:endParaRPr lang="ja-JP" altLang="en-US" sz="1200"/>
            </a:p>
          </p:txBody>
        </p:sp>
        <p:sp>
          <p:nvSpPr>
            <p:cNvPr id="15" name="TextBox 15">
              <a:extLst>
                <a:ext uri="{FF2B5EF4-FFF2-40B4-BE49-F238E27FC236}">
                  <a16:creationId xmlns:a16="http://schemas.microsoft.com/office/drawing/2014/main" id="{CA8613DC-1650-CAA3-5542-3D8ECDA35EAB}"/>
                </a:ext>
              </a:extLst>
            </p:cNvPr>
            <p:cNvSpPr txBox="1"/>
            <p:nvPr/>
          </p:nvSpPr>
          <p:spPr>
            <a:xfrm>
              <a:off x="0" y="-47625"/>
              <a:ext cx="3870843" cy="2311892"/>
            </a:xfrm>
            <a:prstGeom prst="rect">
              <a:avLst/>
            </a:prstGeom>
            <a:ln>
              <a:solidFill>
                <a:srgbClr val="39A8CB"/>
              </a:solidFill>
            </a:ln>
          </p:spPr>
          <p:txBody>
            <a:bodyPr lIns="33867" tIns="33867" rIns="33867" bIns="33867" rtlCol="0" anchor="ctr"/>
            <a:lstStyle/>
            <a:p>
              <a:pPr algn="ctr">
                <a:lnSpc>
                  <a:spcPts val="1773"/>
                </a:lnSpc>
                <a:spcBef>
                  <a:spcPct val="0"/>
                </a:spcBef>
              </a:pPr>
              <a:endParaRPr sz="1200"/>
            </a:p>
          </p:txBody>
        </p:sp>
      </p:grpSp>
      <p:sp>
        <p:nvSpPr>
          <p:cNvPr id="44" name="タイトル 1">
            <a:extLst>
              <a:ext uri="{FF2B5EF4-FFF2-40B4-BE49-F238E27FC236}">
                <a16:creationId xmlns:a16="http://schemas.microsoft.com/office/drawing/2014/main" id="{D86A0811-BF34-95CD-ECEE-230A5BDB09DD}"/>
              </a:ext>
            </a:extLst>
          </p:cNvPr>
          <p:cNvSpPr txBox="1">
            <a:spLocks/>
          </p:cNvSpPr>
          <p:nvPr/>
        </p:nvSpPr>
        <p:spPr>
          <a:xfrm>
            <a:off x="1270000" y="685800"/>
            <a:ext cx="7010400" cy="3023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F79646"/>
                </a:solidFill>
                <a:latin typeface="游ゴシック" panose="020B0400000000000000" pitchFamily="50" charset="-128"/>
                <a:ea typeface="游ゴシック" panose="020B0400000000000000" pitchFamily="50" charset="-128"/>
              </a:rPr>
              <a:t>なぜ、エネルギーを学ぶ必要があるのか？</a:t>
            </a:r>
          </a:p>
        </p:txBody>
      </p:sp>
      <p:sp>
        <p:nvSpPr>
          <p:cNvPr id="2" name="テキスト ボックス 1">
            <a:extLst>
              <a:ext uri="{FF2B5EF4-FFF2-40B4-BE49-F238E27FC236}">
                <a16:creationId xmlns:a16="http://schemas.microsoft.com/office/drawing/2014/main" id="{E41BD6BA-0CE4-9471-54AE-93F5267345C5}"/>
              </a:ext>
            </a:extLst>
          </p:cNvPr>
          <p:cNvSpPr txBox="1"/>
          <p:nvPr/>
        </p:nvSpPr>
        <p:spPr>
          <a:xfrm>
            <a:off x="1725573" y="1397001"/>
            <a:ext cx="8783174" cy="1344407"/>
          </a:xfrm>
          <a:prstGeom prst="rect">
            <a:avLst/>
          </a:prstGeom>
          <a:noFill/>
        </p:spPr>
        <p:txBody>
          <a:bodyPr wrap="none" rtlCol="0">
            <a:spAutoFit/>
          </a:bodyPr>
          <a:lstStyle/>
          <a:p>
            <a:pPr>
              <a:lnSpc>
                <a:spcPct val="150000"/>
              </a:lnSpc>
            </a:pPr>
            <a:r>
              <a:rPr kumimoji="1" lang="ja-JP" altLang="en-US" sz="1867" b="1" dirty="0">
                <a:latin typeface="游ゴシック" panose="020B0400000000000000" pitchFamily="50" charset="-128"/>
                <a:ea typeface="游ゴシック" panose="020B0400000000000000" pitchFamily="50" charset="-128"/>
              </a:rPr>
              <a:t>最近では、</a:t>
            </a:r>
            <a:r>
              <a:rPr kumimoji="1" lang="en-US" altLang="ja-JP" sz="1867" b="1" dirty="0">
                <a:latin typeface="游ゴシック" panose="020B0400000000000000" pitchFamily="50" charset="-128"/>
                <a:ea typeface="游ゴシック" panose="020B0400000000000000" pitchFamily="50" charset="-128"/>
              </a:rPr>
              <a:t>SDGs</a:t>
            </a:r>
            <a:r>
              <a:rPr kumimoji="1" lang="ja-JP" altLang="en-US" sz="1867" b="1" dirty="0">
                <a:latin typeface="游ゴシック" panose="020B0400000000000000" pitchFamily="50" charset="-128"/>
                <a:ea typeface="游ゴシック" panose="020B0400000000000000" pitchFamily="50" charset="-128"/>
              </a:rPr>
              <a:t>についてもよく話題になっています。</a:t>
            </a:r>
            <a:endParaRPr kumimoji="1" lang="en-US" altLang="ja-JP" sz="1867" b="1" dirty="0">
              <a:latin typeface="游ゴシック" panose="020B0400000000000000" pitchFamily="50" charset="-128"/>
              <a:ea typeface="游ゴシック" panose="020B0400000000000000" pitchFamily="50" charset="-128"/>
            </a:endParaRPr>
          </a:p>
          <a:p>
            <a:pPr>
              <a:lnSpc>
                <a:spcPct val="150000"/>
              </a:lnSpc>
            </a:pPr>
            <a:r>
              <a:rPr lang="en-US" altLang="ja-JP" sz="1867" b="1" dirty="0">
                <a:latin typeface="游ゴシック" panose="020B0400000000000000" pitchFamily="50" charset="-128"/>
                <a:ea typeface="游ゴシック" panose="020B0400000000000000" pitchFamily="50" charset="-128"/>
              </a:rPr>
              <a:t>SDGs</a:t>
            </a:r>
            <a:r>
              <a:rPr lang="ja-JP" altLang="en-US" sz="1867" b="1" dirty="0">
                <a:latin typeface="游ゴシック" panose="020B0400000000000000" pitchFamily="50" charset="-128"/>
                <a:ea typeface="游ゴシック" panose="020B0400000000000000" pitchFamily="50" charset="-128"/>
              </a:rPr>
              <a:t>の</a:t>
            </a:r>
            <a:r>
              <a:rPr lang="en-US" altLang="ja-JP" sz="1867" b="1" dirty="0">
                <a:latin typeface="游ゴシック" panose="020B0400000000000000" pitchFamily="50" charset="-128"/>
                <a:ea typeface="游ゴシック" panose="020B0400000000000000" pitchFamily="50" charset="-128"/>
              </a:rPr>
              <a:t>7</a:t>
            </a:r>
            <a:r>
              <a:rPr lang="ja-JP" altLang="en-US" sz="1867" b="1" dirty="0">
                <a:latin typeface="游ゴシック" panose="020B0400000000000000" pitchFamily="50" charset="-128"/>
                <a:ea typeface="游ゴシック" panose="020B0400000000000000" pitchFamily="50" charset="-128"/>
              </a:rPr>
              <a:t>番目の項目は「エネルギーをみんなに　そしてクリーンに」です。</a:t>
            </a:r>
            <a:endParaRPr lang="en-US" altLang="ja-JP" sz="1867" b="1" dirty="0">
              <a:latin typeface="游ゴシック" panose="020B0400000000000000" pitchFamily="50" charset="-128"/>
              <a:ea typeface="游ゴシック" panose="020B0400000000000000" pitchFamily="50" charset="-128"/>
            </a:endParaRPr>
          </a:p>
          <a:p>
            <a:pPr>
              <a:lnSpc>
                <a:spcPct val="150000"/>
              </a:lnSpc>
            </a:pPr>
            <a:r>
              <a:rPr kumimoji="1" lang="ja-JP" altLang="en-US" sz="1867" b="1" u="sng" dirty="0">
                <a:solidFill>
                  <a:srgbClr val="FF0000"/>
                </a:solidFill>
                <a:latin typeface="游ゴシック" panose="020B0400000000000000" pitchFamily="50" charset="-128"/>
                <a:ea typeface="游ゴシック" panose="020B0400000000000000" pitchFamily="50" charset="-128"/>
              </a:rPr>
              <a:t>未来の生活に関わる大事なことだから、世界の共通目標にも入っている</a:t>
            </a:r>
            <a:r>
              <a:rPr kumimoji="1" lang="ja-JP" altLang="en-US" sz="1867" b="1" dirty="0">
                <a:latin typeface="游ゴシック" panose="020B0400000000000000" pitchFamily="50" charset="-128"/>
                <a:ea typeface="游ゴシック" panose="020B0400000000000000" pitchFamily="50" charset="-128"/>
              </a:rPr>
              <a:t>のです。</a:t>
            </a:r>
          </a:p>
        </p:txBody>
      </p:sp>
      <p:pic>
        <p:nvPicPr>
          <p:cNvPr id="3" name="図 2">
            <a:extLst>
              <a:ext uri="{FF2B5EF4-FFF2-40B4-BE49-F238E27FC236}">
                <a16:creationId xmlns:a16="http://schemas.microsoft.com/office/drawing/2014/main" id="{F4A7A606-6C39-6EAB-9170-DB4871EFBCB3}"/>
              </a:ext>
            </a:extLst>
          </p:cNvPr>
          <p:cNvPicPr>
            <a:picLocks noChangeAspect="1"/>
          </p:cNvPicPr>
          <p:nvPr/>
        </p:nvPicPr>
        <p:blipFill>
          <a:blip r:embed="rId2"/>
          <a:stretch>
            <a:fillRect/>
          </a:stretch>
        </p:blipFill>
        <p:spPr>
          <a:xfrm>
            <a:off x="1562171" y="3073400"/>
            <a:ext cx="4533829" cy="2693664"/>
          </a:xfrm>
          <a:prstGeom prst="rect">
            <a:avLst/>
          </a:prstGeom>
        </p:spPr>
      </p:pic>
      <p:pic>
        <p:nvPicPr>
          <p:cNvPr id="4" name="図 3">
            <a:extLst>
              <a:ext uri="{FF2B5EF4-FFF2-40B4-BE49-F238E27FC236}">
                <a16:creationId xmlns:a16="http://schemas.microsoft.com/office/drawing/2014/main" id="{8AEB1768-FDBC-880B-D748-6AED1274C021}"/>
              </a:ext>
            </a:extLst>
          </p:cNvPr>
          <p:cNvPicPr>
            <a:picLocks noChangeAspect="1"/>
          </p:cNvPicPr>
          <p:nvPr/>
        </p:nvPicPr>
        <p:blipFill>
          <a:blip r:embed="rId3"/>
          <a:stretch>
            <a:fillRect/>
          </a:stretch>
        </p:blipFill>
        <p:spPr>
          <a:xfrm>
            <a:off x="6756400" y="3327400"/>
            <a:ext cx="4391098" cy="2298008"/>
          </a:xfrm>
          <a:prstGeom prst="rect">
            <a:avLst/>
          </a:prstGeom>
        </p:spPr>
      </p:pic>
      <p:sp>
        <p:nvSpPr>
          <p:cNvPr id="8" name="正方形/長方形 7">
            <a:extLst>
              <a:ext uri="{FF2B5EF4-FFF2-40B4-BE49-F238E27FC236}">
                <a16:creationId xmlns:a16="http://schemas.microsoft.com/office/drawing/2014/main" id="{CC098E7B-2E11-CC93-0C46-4C09A91016BA}"/>
              </a:ext>
            </a:extLst>
          </p:cNvPr>
          <p:cNvSpPr/>
          <p:nvPr/>
        </p:nvSpPr>
        <p:spPr>
          <a:xfrm>
            <a:off x="0" y="0"/>
            <a:ext cx="12192000" cy="6858000"/>
          </a:xfrm>
          <a:prstGeom prst="rect">
            <a:avLst/>
          </a:prstGeom>
          <a:solidFill>
            <a:schemeClr val="tx1">
              <a:lumMod val="65000"/>
              <a:lumOff val="35000"/>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テキスト ボックス 8">
            <a:extLst>
              <a:ext uri="{FF2B5EF4-FFF2-40B4-BE49-F238E27FC236}">
                <a16:creationId xmlns:a16="http://schemas.microsoft.com/office/drawing/2014/main" id="{193953E1-15EC-883F-AF9D-2C207763A6D1}"/>
              </a:ext>
            </a:extLst>
          </p:cNvPr>
          <p:cNvSpPr txBox="1"/>
          <p:nvPr/>
        </p:nvSpPr>
        <p:spPr>
          <a:xfrm>
            <a:off x="2613317" y="2159001"/>
            <a:ext cx="6965368" cy="2059025"/>
          </a:xfrm>
          <a:prstGeom prst="rect">
            <a:avLst/>
          </a:prstGeom>
          <a:noFill/>
        </p:spPr>
        <p:txBody>
          <a:bodyPr wrap="none" rtlCol="0">
            <a:spAutoFit/>
          </a:bodyPr>
          <a:lstStyle/>
          <a:p>
            <a:pPr algn="ctr">
              <a:lnSpc>
                <a:spcPct val="150000"/>
              </a:lnSpc>
            </a:pPr>
            <a:r>
              <a:rPr kumimoji="1" lang="ja-JP" altLang="en-US" sz="2933" b="1" dirty="0">
                <a:solidFill>
                  <a:schemeClr val="bg1"/>
                </a:solidFill>
                <a:latin typeface="游ゴシック" panose="020B0400000000000000" pitchFamily="50" charset="-128"/>
                <a:ea typeface="游ゴシック" panose="020B0400000000000000" pitchFamily="50" charset="-128"/>
              </a:rPr>
              <a:t>では、皆さんは自分たちが暮らしている</a:t>
            </a:r>
            <a:endParaRPr kumimoji="1" lang="en-US" altLang="ja-JP" sz="2933" b="1" dirty="0">
              <a:solidFill>
                <a:schemeClr val="bg1"/>
              </a:solidFill>
              <a:latin typeface="游ゴシック" panose="020B0400000000000000" pitchFamily="50" charset="-128"/>
              <a:ea typeface="游ゴシック" panose="020B0400000000000000" pitchFamily="50" charset="-128"/>
            </a:endParaRPr>
          </a:p>
          <a:p>
            <a:pPr algn="ctr">
              <a:lnSpc>
                <a:spcPct val="150000"/>
              </a:lnSpc>
            </a:pPr>
            <a:r>
              <a:rPr lang="ja-JP" altLang="en-US" sz="2933" b="1" dirty="0">
                <a:solidFill>
                  <a:schemeClr val="bg1"/>
                </a:solidFill>
                <a:latin typeface="游ゴシック" panose="020B0400000000000000" pitchFamily="50" charset="-128"/>
                <a:ea typeface="游ゴシック" panose="020B0400000000000000" pitchFamily="50" charset="-128"/>
              </a:rPr>
              <a:t>「日本のエネルギー」</a:t>
            </a:r>
            <a:endParaRPr lang="en-US" altLang="ja-JP" sz="2933" b="1" dirty="0">
              <a:solidFill>
                <a:schemeClr val="bg1"/>
              </a:solidFill>
              <a:latin typeface="游ゴシック" panose="020B0400000000000000" pitchFamily="50" charset="-128"/>
              <a:ea typeface="游ゴシック" panose="020B0400000000000000" pitchFamily="50" charset="-128"/>
            </a:endParaRPr>
          </a:p>
          <a:p>
            <a:pPr algn="ctr">
              <a:lnSpc>
                <a:spcPct val="150000"/>
              </a:lnSpc>
            </a:pPr>
            <a:r>
              <a:rPr lang="ja-JP" altLang="en-US" sz="2933" b="1" dirty="0">
                <a:solidFill>
                  <a:schemeClr val="bg1"/>
                </a:solidFill>
                <a:latin typeface="游ゴシック" panose="020B0400000000000000" pitchFamily="50" charset="-128"/>
                <a:ea typeface="游ゴシック" panose="020B0400000000000000" pitchFamily="50" charset="-128"/>
              </a:rPr>
              <a:t>について、どの程度知っていますか？</a:t>
            </a:r>
            <a:endParaRPr kumimoji="1" lang="ja-JP" altLang="en-US" sz="2933"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4237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3">
            <a:extLst>
              <a:ext uri="{FF2B5EF4-FFF2-40B4-BE49-F238E27FC236}">
                <a16:creationId xmlns:a16="http://schemas.microsoft.com/office/drawing/2014/main" id="{925FD4E9-3C00-7174-D563-71695E115E7F}"/>
              </a:ext>
            </a:extLst>
          </p:cNvPr>
          <p:cNvGrpSpPr/>
          <p:nvPr/>
        </p:nvGrpSpPr>
        <p:grpSpPr>
          <a:xfrm>
            <a:off x="482600" y="939800"/>
            <a:ext cx="11226803" cy="5664200"/>
            <a:chOff x="0" y="-47625"/>
            <a:chExt cx="3870844" cy="2311892"/>
          </a:xfrm>
        </p:grpSpPr>
        <p:sp>
          <p:nvSpPr>
            <p:cNvPr id="24" name="Freeform 14">
              <a:extLst>
                <a:ext uri="{FF2B5EF4-FFF2-40B4-BE49-F238E27FC236}">
                  <a16:creationId xmlns:a16="http://schemas.microsoft.com/office/drawing/2014/main" id="{83B5751E-325C-47E2-52A7-1D958C30A815}"/>
                </a:ext>
              </a:extLst>
            </p:cNvPr>
            <p:cNvSpPr/>
            <p:nvPr/>
          </p:nvSpPr>
          <p:spPr>
            <a:xfrm>
              <a:off x="0" y="0"/>
              <a:ext cx="3870844" cy="2264267"/>
            </a:xfrm>
            <a:custGeom>
              <a:avLst/>
              <a:gdLst/>
              <a:ahLst/>
              <a:cxnLst/>
              <a:rect l="l" t="t" r="r" b="b"/>
              <a:pathLst>
                <a:path w="3870844" h="2264267">
                  <a:moveTo>
                    <a:pt x="28972" y="0"/>
                  </a:moveTo>
                  <a:lnTo>
                    <a:pt x="3841872" y="0"/>
                  </a:lnTo>
                  <a:cubicBezTo>
                    <a:pt x="3857872" y="0"/>
                    <a:pt x="3870844" y="12971"/>
                    <a:pt x="3870844" y="28972"/>
                  </a:cubicBezTo>
                  <a:lnTo>
                    <a:pt x="3870844" y="2235295"/>
                  </a:lnTo>
                  <a:cubicBezTo>
                    <a:pt x="3870844" y="2242979"/>
                    <a:pt x="3867791" y="2250348"/>
                    <a:pt x="3862358" y="2255781"/>
                  </a:cubicBezTo>
                  <a:cubicBezTo>
                    <a:pt x="3856925" y="2261215"/>
                    <a:pt x="3849555" y="2264267"/>
                    <a:pt x="3841872" y="2264267"/>
                  </a:cubicBezTo>
                  <a:lnTo>
                    <a:pt x="28972" y="2264267"/>
                  </a:lnTo>
                  <a:cubicBezTo>
                    <a:pt x="12971" y="2264267"/>
                    <a:pt x="0" y="2251296"/>
                    <a:pt x="0" y="2235295"/>
                  </a:cubicBezTo>
                  <a:lnTo>
                    <a:pt x="0" y="28972"/>
                  </a:lnTo>
                  <a:cubicBezTo>
                    <a:pt x="0" y="12971"/>
                    <a:pt x="12971" y="0"/>
                    <a:pt x="28972" y="0"/>
                  </a:cubicBezTo>
                  <a:close/>
                </a:path>
              </a:pathLst>
            </a:custGeom>
            <a:solidFill>
              <a:srgbClr val="FFFFFF"/>
            </a:solidFill>
            <a:ln w="247650" cap="rnd">
              <a:solidFill>
                <a:srgbClr val="FFC23A"/>
              </a:solidFill>
              <a:prstDash val="solid"/>
              <a:round/>
            </a:ln>
          </p:spPr>
          <p:txBody>
            <a:bodyPr/>
            <a:lstStyle/>
            <a:p>
              <a:endParaRPr lang="ja-JP" altLang="en-US" sz="1200"/>
            </a:p>
          </p:txBody>
        </p:sp>
        <p:sp>
          <p:nvSpPr>
            <p:cNvPr id="25" name="TextBox 15">
              <a:extLst>
                <a:ext uri="{FF2B5EF4-FFF2-40B4-BE49-F238E27FC236}">
                  <a16:creationId xmlns:a16="http://schemas.microsoft.com/office/drawing/2014/main" id="{43157765-EC27-B86C-93CC-76A686B16B90}"/>
                </a:ext>
              </a:extLst>
            </p:cNvPr>
            <p:cNvSpPr txBox="1"/>
            <p:nvPr/>
          </p:nvSpPr>
          <p:spPr>
            <a:xfrm>
              <a:off x="0" y="-47625"/>
              <a:ext cx="3870843" cy="231189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2496725" y="736600"/>
            <a:ext cx="7198550" cy="660400"/>
            <a:chOff x="0" y="0"/>
            <a:chExt cx="2843872" cy="416775"/>
          </a:xfrm>
          <a:solidFill>
            <a:srgbClr val="FFC23A"/>
          </a:solidFill>
        </p:grpSpPr>
        <p:sp>
          <p:nvSpPr>
            <p:cNvPr id="12" name="Freeform 12"/>
            <p:cNvSpPr/>
            <p:nvPr/>
          </p:nvSpPr>
          <p:spPr>
            <a:xfrm>
              <a:off x="0" y="0"/>
              <a:ext cx="2843872" cy="416775"/>
            </a:xfrm>
            <a:custGeom>
              <a:avLst/>
              <a:gdLst/>
              <a:ahLst/>
              <a:cxnLst/>
              <a:rect l="l" t="t" r="r" b="b"/>
              <a:pathLst>
                <a:path w="2843872" h="416775">
                  <a:moveTo>
                    <a:pt x="39434" y="0"/>
                  </a:moveTo>
                  <a:lnTo>
                    <a:pt x="2804437" y="0"/>
                  </a:lnTo>
                  <a:cubicBezTo>
                    <a:pt x="2814896" y="0"/>
                    <a:pt x="2824926" y="4155"/>
                    <a:pt x="2832321" y="11550"/>
                  </a:cubicBezTo>
                  <a:cubicBezTo>
                    <a:pt x="2839717" y="18945"/>
                    <a:pt x="2843872" y="28976"/>
                    <a:pt x="2843872" y="39434"/>
                  </a:cubicBezTo>
                  <a:lnTo>
                    <a:pt x="2843872" y="377341"/>
                  </a:lnTo>
                  <a:cubicBezTo>
                    <a:pt x="2843872" y="387800"/>
                    <a:pt x="2839717" y="397830"/>
                    <a:pt x="2832321" y="405225"/>
                  </a:cubicBezTo>
                  <a:cubicBezTo>
                    <a:pt x="2824926" y="412621"/>
                    <a:pt x="2814896" y="416775"/>
                    <a:pt x="2804437" y="416775"/>
                  </a:cubicBezTo>
                  <a:lnTo>
                    <a:pt x="39434" y="416775"/>
                  </a:lnTo>
                  <a:cubicBezTo>
                    <a:pt x="28976" y="416775"/>
                    <a:pt x="18945" y="412621"/>
                    <a:pt x="11550" y="405225"/>
                  </a:cubicBezTo>
                  <a:cubicBezTo>
                    <a:pt x="4155" y="397830"/>
                    <a:pt x="0" y="387800"/>
                    <a:pt x="0" y="377341"/>
                  </a:cubicBezTo>
                  <a:lnTo>
                    <a:pt x="0" y="39434"/>
                  </a:lnTo>
                  <a:cubicBezTo>
                    <a:pt x="0" y="28976"/>
                    <a:pt x="4155" y="18945"/>
                    <a:pt x="11550" y="11550"/>
                  </a:cubicBezTo>
                  <a:cubicBezTo>
                    <a:pt x="18945" y="4155"/>
                    <a:pt x="28976" y="0"/>
                    <a:pt x="39434" y="0"/>
                  </a:cubicBezTo>
                  <a:close/>
                </a:path>
              </a:pathLst>
            </a:custGeom>
            <a:grpFill/>
            <a:ln cap="rnd">
              <a:noFill/>
              <a:prstDash val="solid"/>
              <a:round/>
            </a:ln>
          </p:spPr>
          <p:txBody>
            <a:bodyPr/>
            <a:lstStyle/>
            <a:p>
              <a:endParaRPr lang="ja-JP" altLang="en-US" sz="1200"/>
            </a:p>
          </p:txBody>
        </p:sp>
        <p:sp>
          <p:nvSpPr>
            <p:cNvPr id="13" name="TextBox 13"/>
            <p:cNvSpPr txBox="1"/>
            <p:nvPr/>
          </p:nvSpPr>
          <p:spPr>
            <a:xfrm>
              <a:off x="0" y="-47625"/>
              <a:ext cx="2843872" cy="464400"/>
            </a:xfrm>
            <a:prstGeom prst="rect">
              <a:avLst/>
            </a:prstGeom>
            <a:grpFill/>
          </p:spPr>
          <p:txBody>
            <a:bodyPr lIns="33867" tIns="33867" rIns="33867" bIns="33867" rtlCol="0" anchor="ctr"/>
            <a:lstStyle/>
            <a:p>
              <a:pPr algn="ctr">
                <a:lnSpc>
                  <a:spcPts val="1773"/>
                </a:lnSpc>
                <a:spcBef>
                  <a:spcPct val="0"/>
                </a:spcBef>
              </a:pPr>
              <a:endParaRPr sz="1200"/>
            </a:p>
          </p:txBody>
        </p:sp>
      </p:grpSp>
      <p:sp>
        <p:nvSpPr>
          <p:cNvPr id="16" name="TextBox 16"/>
          <p:cNvSpPr txBox="1"/>
          <p:nvPr/>
        </p:nvSpPr>
        <p:spPr>
          <a:xfrm>
            <a:off x="2286000" y="1632050"/>
            <a:ext cx="7198550" cy="685266"/>
          </a:xfrm>
          <a:prstGeom prst="rect">
            <a:avLst/>
          </a:prstGeom>
        </p:spPr>
        <p:txBody>
          <a:bodyPr lIns="33867" tIns="33867" rIns="33867" bIns="33867" rtlCol="0" anchor="ctr"/>
          <a:lstStyle/>
          <a:p>
            <a:pPr algn="ctr">
              <a:lnSpc>
                <a:spcPts val="1773"/>
              </a:lnSpc>
              <a:spcBef>
                <a:spcPct val="0"/>
              </a:spcBef>
            </a:pPr>
            <a:endParaRPr sz="1200"/>
          </a:p>
        </p:txBody>
      </p:sp>
      <p:sp>
        <p:nvSpPr>
          <p:cNvPr id="17" name="TextBox 17"/>
          <p:cNvSpPr txBox="1"/>
          <p:nvPr/>
        </p:nvSpPr>
        <p:spPr>
          <a:xfrm>
            <a:off x="3084648" y="635000"/>
            <a:ext cx="6022705" cy="633763"/>
          </a:xfrm>
          <a:prstGeom prst="rect">
            <a:avLst/>
          </a:prstGeom>
        </p:spPr>
        <p:txBody>
          <a:bodyPr lIns="0" tIns="0" rIns="0" bIns="0" rtlCol="0" anchor="t">
            <a:spAutoFit/>
          </a:bodyPr>
          <a:lstStyle/>
          <a:p>
            <a:pPr algn="ctr">
              <a:lnSpc>
                <a:spcPts val="5541"/>
              </a:lnSpc>
            </a:pPr>
            <a:r>
              <a:rPr lang="ja-JP" alt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rPr>
              <a:t>みなさんに質問です</a:t>
            </a:r>
            <a:endParaRPr lang="en-US" sz="2933" b="1" spc="413" dirty="0">
              <a:solidFill>
                <a:srgbClr val="FFFFFF"/>
              </a:solidFill>
              <a:latin typeface="游ゴシック" panose="020B0400000000000000" pitchFamily="50" charset="-128"/>
              <a:ea typeface="游ゴシック" panose="020B0400000000000000" pitchFamily="50" charset="-128"/>
              <a:cs typeface="モトヤゴシック w Bold"/>
              <a:sym typeface="モトヤゴシック w Bold"/>
            </a:endParaRPr>
          </a:p>
        </p:txBody>
      </p:sp>
      <p:sp>
        <p:nvSpPr>
          <p:cNvPr id="26" name="テキスト ボックス 25">
            <a:extLst>
              <a:ext uri="{FF2B5EF4-FFF2-40B4-BE49-F238E27FC236}">
                <a16:creationId xmlns:a16="http://schemas.microsoft.com/office/drawing/2014/main" id="{4016B44F-E22B-61D2-E80D-21DED8CB2CB4}"/>
              </a:ext>
            </a:extLst>
          </p:cNvPr>
          <p:cNvSpPr txBox="1"/>
          <p:nvPr/>
        </p:nvSpPr>
        <p:spPr>
          <a:xfrm>
            <a:off x="1290022" y="2463800"/>
            <a:ext cx="9879629" cy="1675202"/>
          </a:xfrm>
          <a:prstGeom prst="rect">
            <a:avLst/>
          </a:prstGeom>
          <a:noFill/>
        </p:spPr>
        <p:txBody>
          <a:bodyPr wrap="none" rtlCol="0">
            <a:spAutoFit/>
          </a:bodyPr>
          <a:lstStyle/>
          <a:p>
            <a:pPr algn="ctr">
              <a:lnSpc>
                <a:spcPct val="150000"/>
              </a:lnSpc>
            </a:pPr>
            <a:r>
              <a:rPr kumimoji="1" lang="ja-JP" altLang="en-US" sz="3600" b="1" dirty="0">
                <a:latin typeface="游ゴシック" panose="020B0400000000000000" pitchFamily="50" charset="-128"/>
                <a:ea typeface="游ゴシック" panose="020B0400000000000000" pitchFamily="50" charset="-128"/>
              </a:rPr>
              <a:t>日本のエネルギーについて</a:t>
            </a:r>
            <a:endParaRPr kumimoji="1" lang="en-US" altLang="ja-JP" sz="36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3600" b="1" dirty="0">
                <a:latin typeface="游ゴシック" panose="020B0400000000000000" pitchFamily="50" charset="-128"/>
                <a:ea typeface="游ゴシック" panose="020B0400000000000000" pitchFamily="50" charset="-128"/>
              </a:rPr>
              <a:t>守るべき大事な考え方は何だとおもいますか？</a:t>
            </a:r>
          </a:p>
        </p:txBody>
      </p:sp>
      <p:sp>
        <p:nvSpPr>
          <p:cNvPr id="27" name="タイトル 1">
            <a:extLst>
              <a:ext uri="{FF2B5EF4-FFF2-40B4-BE49-F238E27FC236}">
                <a16:creationId xmlns:a16="http://schemas.microsoft.com/office/drawing/2014/main" id="{786F8D94-57F9-BE81-7931-F10D800F39B8}"/>
              </a:ext>
            </a:extLst>
          </p:cNvPr>
          <p:cNvSpPr txBox="1">
            <a:spLocks/>
          </p:cNvSpPr>
          <p:nvPr/>
        </p:nvSpPr>
        <p:spPr>
          <a:xfrm>
            <a:off x="457200" y="177800"/>
            <a:ext cx="4927600" cy="302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400" b="1" dirty="0">
                <a:solidFill>
                  <a:srgbClr val="39A8CB"/>
                </a:solidFill>
                <a:latin typeface="游ゴシック" panose="020B0400000000000000" pitchFamily="50" charset="-128"/>
                <a:ea typeface="游ゴシック" panose="020B0400000000000000" pitchFamily="50" charset="-128"/>
              </a:rPr>
              <a:t>日本のエネルギー政策の基本方針</a:t>
            </a:r>
          </a:p>
        </p:txBody>
      </p:sp>
      <p:pic>
        <p:nvPicPr>
          <p:cNvPr id="29" name="図 28" descr="光 が含まれている画像&#10;&#10;AI 生成コンテンツは誤りを含む可能性があります。">
            <a:extLst>
              <a:ext uri="{FF2B5EF4-FFF2-40B4-BE49-F238E27FC236}">
                <a16:creationId xmlns:a16="http://schemas.microsoft.com/office/drawing/2014/main" id="{706E4628-6BA0-CC4C-5324-09C93FB22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3581400"/>
            <a:ext cx="4343400" cy="4343400"/>
          </a:xfrm>
          <a:prstGeom prst="rect">
            <a:avLst/>
          </a:prstGeom>
        </p:spPr>
      </p:pic>
      <p:pic>
        <p:nvPicPr>
          <p:cNvPr id="31" name="図 30" descr="抽象, 光 が含まれている画像&#10;&#10;AI 生成コンテンツは誤りを含む可能性があります。">
            <a:extLst>
              <a:ext uri="{FF2B5EF4-FFF2-40B4-BE49-F238E27FC236}">
                <a16:creationId xmlns:a16="http://schemas.microsoft.com/office/drawing/2014/main" id="{B33D2658-1B0A-E507-6B28-414C53F27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3419813"/>
            <a:ext cx="4597400" cy="459740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DBAE01EA085E941A9E1E14733699B3F" ma:contentTypeVersion="10" ma:contentTypeDescription="新しいドキュメントを作成します。" ma:contentTypeScope="" ma:versionID="0c45d5bbbc63c26f6fbaf3f5208af623">
  <xsd:schema xmlns:xsd="http://www.w3.org/2001/XMLSchema" xmlns:xs="http://www.w3.org/2001/XMLSchema" xmlns:p="http://schemas.microsoft.com/office/2006/metadata/properties" xmlns:ns2="ac5209ad-b4b2-423d-86d5-c9431ed46398" xmlns:ns3="20adea6b-f4fc-491a-9784-e312b39b32bf" targetNamespace="http://schemas.microsoft.com/office/2006/metadata/properties" ma:root="true" ma:fieldsID="6ae1288f8168ad6278128798c86f9fee" ns2:_="" ns3:_="">
    <xsd:import namespace="ac5209ad-b4b2-423d-86d5-c9431ed46398"/>
    <xsd:import namespace="20adea6b-f4fc-491a-9784-e312b39b32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209ad-b4b2-423d-86d5-c9431ed463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ebeabc6-1c0c-4751-aeab-3e30fad09a7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adea6b-f4fc-491a-9784-e312b39b32b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14446d-0ced-4169-9378-40b53a74f619}" ma:internalName="TaxCatchAll" ma:showField="CatchAllData" ma:web="20adea6b-f4fc-491a-9784-e312b39b32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5209ad-b4b2-423d-86d5-c9431ed46398">
      <Terms xmlns="http://schemas.microsoft.com/office/infopath/2007/PartnerControls"/>
    </lcf76f155ced4ddcb4097134ff3c332f>
    <TaxCatchAll xmlns="20adea6b-f4fc-491a-9784-e312b39b32bf" xsi:nil="true"/>
  </documentManagement>
</p:properties>
</file>

<file path=customXml/itemProps1.xml><?xml version="1.0" encoding="utf-8"?>
<ds:datastoreItem xmlns:ds="http://schemas.openxmlformats.org/officeDocument/2006/customXml" ds:itemID="{C6E6FB30-B87F-48F3-A45E-A558DC0D2E3C}"/>
</file>

<file path=customXml/itemProps2.xml><?xml version="1.0" encoding="utf-8"?>
<ds:datastoreItem xmlns:ds="http://schemas.openxmlformats.org/officeDocument/2006/customXml" ds:itemID="{84E25FBD-5941-43D7-97CE-B616368C0D8C}"/>
</file>

<file path=customXml/itemProps3.xml><?xml version="1.0" encoding="utf-8"?>
<ds:datastoreItem xmlns:ds="http://schemas.openxmlformats.org/officeDocument/2006/customXml" ds:itemID="{9D8A5539-5C4E-4567-A473-0FDC69C321E5}"/>
</file>

<file path=docProps/app.xml><?xml version="1.0" encoding="utf-8"?>
<Properties xmlns="http://schemas.openxmlformats.org/officeDocument/2006/extended-properties" xmlns:vt="http://schemas.openxmlformats.org/officeDocument/2006/docPropsVTypes">
  <Template>Office Theme</Template>
  <TotalTime>0</TotalTime>
  <Words>1644</Words>
  <Application>Microsoft Office PowerPoint</Application>
  <PresentationFormat>ワイド画面</PresentationFormat>
  <Paragraphs>160</Paragraphs>
  <Slides>25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2025-06-24T01:11:37Z</dcterms:created>
  <dcterms:modified xsi:type="dcterms:W3CDTF">2025-06-24T02:05:18Z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0x010100FDBAE01EA085E941A9E1E14733699B3F</vt:lpwstr>
  </property>
</Properties>
</file>